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3" r:id="rId8"/>
    <p:sldId id="277" r:id="rId9"/>
    <p:sldId id="278" r:id="rId10"/>
    <p:sldId id="270" r:id="rId11"/>
    <p:sldId id="271" r:id="rId12"/>
    <p:sldId id="273" r:id="rId13"/>
    <p:sldId id="279" r:id="rId14"/>
    <p:sldId id="280" r:id="rId15"/>
    <p:sldId id="262" r:id="rId16"/>
    <p:sldId id="330" r:id="rId17"/>
    <p:sldId id="331" r:id="rId18"/>
    <p:sldId id="332" r:id="rId19"/>
    <p:sldId id="333" r:id="rId20"/>
    <p:sldId id="334" r:id="rId21"/>
    <p:sldId id="335" r:id="rId22"/>
    <p:sldId id="274" r:id="rId23"/>
    <p:sldId id="275" r:id="rId24"/>
    <p:sldId id="276" r:id="rId25"/>
    <p:sldId id="264" r:id="rId26"/>
    <p:sldId id="337" r:id="rId27"/>
    <p:sldId id="322" r:id="rId28"/>
    <p:sldId id="323" r:id="rId29"/>
    <p:sldId id="344" r:id="rId30"/>
    <p:sldId id="345" r:id="rId31"/>
    <p:sldId id="338" r:id="rId32"/>
    <p:sldId id="339" r:id="rId33"/>
    <p:sldId id="326" r:id="rId34"/>
    <p:sldId id="346" r:id="rId35"/>
    <p:sldId id="340" r:id="rId36"/>
    <p:sldId id="341" r:id="rId37"/>
    <p:sldId id="347" r:id="rId38"/>
    <p:sldId id="342" r:id="rId39"/>
    <p:sldId id="348" r:id="rId40"/>
    <p:sldId id="325" r:id="rId41"/>
    <p:sldId id="343" r:id="rId42"/>
    <p:sldId id="349" r:id="rId43"/>
    <p:sldId id="350" r:id="rId44"/>
    <p:sldId id="351" r:id="rId45"/>
    <p:sldId id="265" r:id="rId46"/>
    <p:sldId id="266" r:id="rId47"/>
    <p:sldId id="283" r:id="rId48"/>
    <p:sldId id="284" r:id="rId49"/>
    <p:sldId id="272" r:id="rId50"/>
    <p:sldId id="293" r:id="rId51"/>
    <p:sldId id="294" r:id="rId52"/>
    <p:sldId id="295" r:id="rId53"/>
    <p:sldId id="296" r:id="rId54"/>
    <p:sldId id="297" r:id="rId55"/>
    <p:sldId id="298" r:id="rId56"/>
    <p:sldId id="29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72" d="100"/>
          <a:sy n="72" d="100"/>
        </p:scale>
        <p:origin x="340"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8565C6-2CAF-4721-93B6-5295327C0FF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C030A6A-784A-4D43-94F2-6322C1B2C99E}">
      <dgm:prSet custT="1"/>
      <dgm:spPr/>
      <dgm:t>
        <a:bodyPr/>
        <a:lstStyle/>
        <a:p>
          <a:r>
            <a:rPr lang="en-US" sz="2800"/>
            <a:t>Having a large dataset is crucial for the performance of the deep learning model. </a:t>
          </a:r>
        </a:p>
      </dgm:t>
    </dgm:pt>
    <dgm:pt modelId="{F275A05F-E95C-4D2A-9558-AB8B4A3B7632}" type="parTrans" cxnId="{F486657E-1ADB-491D-8C83-9079BC708AA6}">
      <dgm:prSet/>
      <dgm:spPr/>
      <dgm:t>
        <a:bodyPr/>
        <a:lstStyle/>
        <a:p>
          <a:endParaRPr lang="en-US" sz="2400"/>
        </a:p>
      </dgm:t>
    </dgm:pt>
    <dgm:pt modelId="{FFF4107A-7419-418D-A7D9-7B350C7BBA97}" type="sibTrans" cxnId="{F486657E-1ADB-491D-8C83-9079BC708AA6}">
      <dgm:prSet/>
      <dgm:spPr/>
      <dgm:t>
        <a:bodyPr/>
        <a:lstStyle/>
        <a:p>
          <a:endParaRPr lang="en-US" sz="2400"/>
        </a:p>
      </dgm:t>
    </dgm:pt>
    <dgm:pt modelId="{C2D36CEE-4152-49D1-8B6F-8AF23DE4A41A}">
      <dgm:prSet custT="1"/>
      <dgm:spPr/>
      <dgm:t>
        <a:bodyPr/>
        <a:lstStyle/>
        <a:p>
          <a:r>
            <a:rPr lang="en-US" sz="2800"/>
            <a:t>However, we can improve the performance of the model by augmenting the data we already have. </a:t>
          </a:r>
        </a:p>
      </dgm:t>
    </dgm:pt>
    <dgm:pt modelId="{B96C4B1E-7E2B-47CA-A0E2-20DD1FABBEA1}" type="parTrans" cxnId="{FFCB1122-0118-4AFC-803C-BC0111F6A6A6}">
      <dgm:prSet/>
      <dgm:spPr/>
      <dgm:t>
        <a:bodyPr/>
        <a:lstStyle/>
        <a:p>
          <a:endParaRPr lang="en-US" sz="2400"/>
        </a:p>
      </dgm:t>
    </dgm:pt>
    <dgm:pt modelId="{F89D4CD9-B925-4319-94C6-D15884CF7C32}" type="sibTrans" cxnId="{FFCB1122-0118-4AFC-803C-BC0111F6A6A6}">
      <dgm:prSet/>
      <dgm:spPr/>
      <dgm:t>
        <a:bodyPr/>
        <a:lstStyle/>
        <a:p>
          <a:endParaRPr lang="en-US" sz="2400"/>
        </a:p>
      </dgm:t>
    </dgm:pt>
    <dgm:pt modelId="{D54D996A-D233-4C76-BBA1-0A83A5B2ADF7}">
      <dgm:prSet custT="1"/>
      <dgm:spPr/>
      <dgm:t>
        <a:bodyPr/>
        <a:lstStyle/>
        <a:p>
          <a:r>
            <a:rPr lang="en-US" sz="2800"/>
            <a:t>It also helps the model to generalize on different types of images. </a:t>
          </a:r>
        </a:p>
      </dgm:t>
    </dgm:pt>
    <dgm:pt modelId="{315A9930-1773-4A9E-B5E5-D1187699E628}" type="parTrans" cxnId="{8CB34B76-B6F6-4414-8633-5267DC341A08}">
      <dgm:prSet/>
      <dgm:spPr/>
      <dgm:t>
        <a:bodyPr/>
        <a:lstStyle/>
        <a:p>
          <a:endParaRPr lang="en-US" sz="2400"/>
        </a:p>
      </dgm:t>
    </dgm:pt>
    <dgm:pt modelId="{C2DD1436-D9DC-42AB-A5C9-91E2D4B1B05C}" type="sibTrans" cxnId="{8CB34B76-B6F6-4414-8633-5267DC341A08}">
      <dgm:prSet/>
      <dgm:spPr/>
      <dgm:t>
        <a:bodyPr/>
        <a:lstStyle/>
        <a:p>
          <a:endParaRPr lang="en-US" sz="2400"/>
        </a:p>
      </dgm:t>
    </dgm:pt>
    <dgm:pt modelId="{8B6AB715-E475-4CEA-B98A-B9E99AF67F50}">
      <dgm:prSet custT="1"/>
      <dgm:spPr/>
      <dgm:t>
        <a:bodyPr/>
        <a:lstStyle/>
        <a:p>
          <a:r>
            <a:rPr lang="en-US" sz="2800"/>
            <a:t>In data augmentation, we add different filters or slightly change the images we already have for example add a random zoom in,  zoom out, rotate the image by a random angle, blur the image, etc.</a:t>
          </a:r>
        </a:p>
      </dgm:t>
    </dgm:pt>
    <dgm:pt modelId="{82CB5472-164F-4A98-880A-8B560782EA2C}" type="parTrans" cxnId="{C992B2A4-4F5B-43DD-A52A-263823C0B429}">
      <dgm:prSet/>
      <dgm:spPr/>
      <dgm:t>
        <a:bodyPr/>
        <a:lstStyle/>
        <a:p>
          <a:endParaRPr lang="en-US" sz="2400"/>
        </a:p>
      </dgm:t>
    </dgm:pt>
    <dgm:pt modelId="{8CFCE8FF-3455-4A34-AB9B-AB6A82986803}" type="sibTrans" cxnId="{C992B2A4-4F5B-43DD-A52A-263823C0B429}">
      <dgm:prSet/>
      <dgm:spPr/>
      <dgm:t>
        <a:bodyPr/>
        <a:lstStyle/>
        <a:p>
          <a:endParaRPr lang="en-US" sz="2400"/>
        </a:p>
      </dgm:t>
    </dgm:pt>
    <dgm:pt modelId="{81266B2C-49FC-4418-A466-848F858CCB3F}" type="pres">
      <dgm:prSet presAssocID="{9E8565C6-2CAF-4721-93B6-5295327C0FF1}" presName="vert0" presStyleCnt="0">
        <dgm:presLayoutVars>
          <dgm:dir/>
          <dgm:animOne val="branch"/>
          <dgm:animLvl val="lvl"/>
        </dgm:presLayoutVars>
      </dgm:prSet>
      <dgm:spPr/>
    </dgm:pt>
    <dgm:pt modelId="{D82CA99E-FE6A-47AA-A68F-141FD1C66EE6}" type="pres">
      <dgm:prSet presAssocID="{FC030A6A-784A-4D43-94F2-6322C1B2C99E}" presName="thickLine" presStyleLbl="alignNode1" presStyleIdx="0" presStyleCnt="4"/>
      <dgm:spPr/>
    </dgm:pt>
    <dgm:pt modelId="{D71A0310-3804-4500-8F9A-6BAE79A2DB85}" type="pres">
      <dgm:prSet presAssocID="{FC030A6A-784A-4D43-94F2-6322C1B2C99E}" presName="horz1" presStyleCnt="0"/>
      <dgm:spPr/>
    </dgm:pt>
    <dgm:pt modelId="{09165006-021C-4FD6-8C1D-557C72DA07C9}" type="pres">
      <dgm:prSet presAssocID="{FC030A6A-784A-4D43-94F2-6322C1B2C99E}" presName="tx1" presStyleLbl="revTx" presStyleIdx="0" presStyleCnt="4"/>
      <dgm:spPr/>
    </dgm:pt>
    <dgm:pt modelId="{F0DA600B-15FC-4138-9AC8-97B2A22C7B6F}" type="pres">
      <dgm:prSet presAssocID="{FC030A6A-784A-4D43-94F2-6322C1B2C99E}" presName="vert1" presStyleCnt="0"/>
      <dgm:spPr/>
    </dgm:pt>
    <dgm:pt modelId="{2432CA71-CCD2-44D6-B160-3478D3922015}" type="pres">
      <dgm:prSet presAssocID="{C2D36CEE-4152-49D1-8B6F-8AF23DE4A41A}" presName="thickLine" presStyleLbl="alignNode1" presStyleIdx="1" presStyleCnt="4"/>
      <dgm:spPr/>
    </dgm:pt>
    <dgm:pt modelId="{2BFA1F71-B13A-4FE7-AB2E-04C6620607D8}" type="pres">
      <dgm:prSet presAssocID="{C2D36CEE-4152-49D1-8B6F-8AF23DE4A41A}" presName="horz1" presStyleCnt="0"/>
      <dgm:spPr/>
    </dgm:pt>
    <dgm:pt modelId="{639BD6DF-3FF7-4E86-825F-CC19E7BEBC49}" type="pres">
      <dgm:prSet presAssocID="{C2D36CEE-4152-49D1-8B6F-8AF23DE4A41A}" presName="tx1" presStyleLbl="revTx" presStyleIdx="1" presStyleCnt="4"/>
      <dgm:spPr/>
    </dgm:pt>
    <dgm:pt modelId="{4B1C385F-3D12-4AE3-909C-434FFCEA6D2D}" type="pres">
      <dgm:prSet presAssocID="{C2D36CEE-4152-49D1-8B6F-8AF23DE4A41A}" presName="vert1" presStyleCnt="0"/>
      <dgm:spPr/>
    </dgm:pt>
    <dgm:pt modelId="{2D885D7C-0896-4634-BC22-FBA6D555B603}" type="pres">
      <dgm:prSet presAssocID="{D54D996A-D233-4C76-BBA1-0A83A5B2ADF7}" presName="thickLine" presStyleLbl="alignNode1" presStyleIdx="2" presStyleCnt="4"/>
      <dgm:spPr/>
    </dgm:pt>
    <dgm:pt modelId="{C2D4AE73-7CD4-4533-A7F5-74B03BA1C3F1}" type="pres">
      <dgm:prSet presAssocID="{D54D996A-D233-4C76-BBA1-0A83A5B2ADF7}" presName="horz1" presStyleCnt="0"/>
      <dgm:spPr/>
    </dgm:pt>
    <dgm:pt modelId="{F98F19CC-CA3F-4873-B2CB-5260C650C3FC}" type="pres">
      <dgm:prSet presAssocID="{D54D996A-D233-4C76-BBA1-0A83A5B2ADF7}" presName="tx1" presStyleLbl="revTx" presStyleIdx="2" presStyleCnt="4"/>
      <dgm:spPr/>
    </dgm:pt>
    <dgm:pt modelId="{6B2FE8E3-E07A-45DB-B7B6-477E6F7828AA}" type="pres">
      <dgm:prSet presAssocID="{D54D996A-D233-4C76-BBA1-0A83A5B2ADF7}" presName="vert1" presStyleCnt="0"/>
      <dgm:spPr/>
    </dgm:pt>
    <dgm:pt modelId="{1ECCCC1C-0F88-4E7F-98EE-31B3773D85F2}" type="pres">
      <dgm:prSet presAssocID="{8B6AB715-E475-4CEA-B98A-B9E99AF67F50}" presName="thickLine" presStyleLbl="alignNode1" presStyleIdx="3" presStyleCnt="4"/>
      <dgm:spPr/>
    </dgm:pt>
    <dgm:pt modelId="{C1B25EC2-18D7-466D-B50B-CBB0BD85CAD1}" type="pres">
      <dgm:prSet presAssocID="{8B6AB715-E475-4CEA-B98A-B9E99AF67F50}" presName="horz1" presStyleCnt="0"/>
      <dgm:spPr/>
    </dgm:pt>
    <dgm:pt modelId="{3E5B8580-08FC-4CFC-A78C-E58AC6E15C02}" type="pres">
      <dgm:prSet presAssocID="{8B6AB715-E475-4CEA-B98A-B9E99AF67F50}" presName="tx1" presStyleLbl="revTx" presStyleIdx="3" presStyleCnt="4"/>
      <dgm:spPr/>
    </dgm:pt>
    <dgm:pt modelId="{05ECE52A-55E3-421B-AD8F-A893CEAD3AF7}" type="pres">
      <dgm:prSet presAssocID="{8B6AB715-E475-4CEA-B98A-B9E99AF67F50}" presName="vert1" presStyleCnt="0"/>
      <dgm:spPr/>
    </dgm:pt>
  </dgm:ptLst>
  <dgm:cxnLst>
    <dgm:cxn modelId="{FFCB1122-0118-4AFC-803C-BC0111F6A6A6}" srcId="{9E8565C6-2CAF-4721-93B6-5295327C0FF1}" destId="{C2D36CEE-4152-49D1-8B6F-8AF23DE4A41A}" srcOrd="1" destOrd="0" parTransId="{B96C4B1E-7E2B-47CA-A0E2-20DD1FABBEA1}" sibTransId="{F89D4CD9-B925-4319-94C6-D15884CF7C32}"/>
    <dgm:cxn modelId="{DAE08243-B99F-415A-8C95-2527063570F1}" type="presOf" srcId="{D54D996A-D233-4C76-BBA1-0A83A5B2ADF7}" destId="{F98F19CC-CA3F-4873-B2CB-5260C650C3FC}" srcOrd="0" destOrd="0" presId="urn:microsoft.com/office/officeart/2008/layout/LinedList"/>
    <dgm:cxn modelId="{C705C174-3D45-4C76-8732-44B4B0B30A41}" type="presOf" srcId="{8B6AB715-E475-4CEA-B98A-B9E99AF67F50}" destId="{3E5B8580-08FC-4CFC-A78C-E58AC6E15C02}" srcOrd="0" destOrd="0" presId="urn:microsoft.com/office/officeart/2008/layout/LinedList"/>
    <dgm:cxn modelId="{8CB34B76-B6F6-4414-8633-5267DC341A08}" srcId="{9E8565C6-2CAF-4721-93B6-5295327C0FF1}" destId="{D54D996A-D233-4C76-BBA1-0A83A5B2ADF7}" srcOrd="2" destOrd="0" parTransId="{315A9930-1773-4A9E-B5E5-D1187699E628}" sibTransId="{C2DD1436-D9DC-42AB-A5C9-91E2D4B1B05C}"/>
    <dgm:cxn modelId="{F486657E-1ADB-491D-8C83-9079BC708AA6}" srcId="{9E8565C6-2CAF-4721-93B6-5295327C0FF1}" destId="{FC030A6A-784A-4D43-94F2-6322C1B2C99E}" srcOrd="0" destOrd="0" parTransId="{F275A05F-E95C-4D2A-9558-AB8B4A3B7632}" sibTransId="{FFF4107A-7419-418D-A7D9-7B350C7BBA97}"/>
    <dgm:cxn modelId="{A7E34487-1CEE-4D16-92C9-1143B4FA2F87}" type="presOf" srcId="{FC030A6A-784A-4D43-94F2-6322C1B2C99E}" destId="{09165006-021C-4FD6-8C1D-557C72DA07C9}" srcOrd="0" destOrd="0" presId="urn:microsoft.com/office/officeart/2008/layout/LinedList"/>
    <dgm:cxn modelId="{C992B2A4-4F5B-43DD-A52A-263823C0B429}" srcId="{9E8565C6-2CAF-4721-93B6-5295327C0FF1}" destId="{8B6AB715-E475-4CEA-B98A-B9E99AF67F50}" srcOrd="3" destOrd="0" parTransId="{82CB5472-164F-4A98-880A-8B560782EA2C}" sibTransId="{8CFCE8FF-3455-4A34-AB9B-AB6A82986803}"/>
    <dgm:cxn modelId="{4388BCB6-39F7-4D2C-9FA8-A49A1F46CBE9}" type="presOf" srcId="{9E8565C6-2CAF-4721-93B6-5295327C0FF1}" destId="{81266B2C-49FC-4418-A466-848F858CCB3F}" srcOrd="0" destOrd="0" presId="urn:microsoft.com/office/officeart/2008/layout/LinedList"/>
    <dgm:cxn modelId="{CFCDB8CE-C9E2-4B83-BA70-03B3B455B8EE}" type="presOf" srcId="{C2D36CEE-4152-49D1-8B6F-8AF23DE4A41A}" destId="{639BD6DF-3FF7-4E86-825F-CC19E7BEBC49}" srcOrd="0" destOrd="0" presId="urn:microsoft.com/office/officeart/2008/layout/LinedList"/>
    <dgm:cxn modelId="{F02D0602-5166-4DF6-8055-0659C919C12F}" type="presParOf" srcId="{81266B2C-49FC-4418-A466-848F858CCB3F}" destId="{D82CA99E-FE6A-47AA-A68F-141FD1C66EE6}" srcOrd="0" destOrd="0" presId="urn:microsoft.com/office/officeart/2008/layout/LinedList"/>
    <dgm:cxn modelId="{0FA0712C-19A7-402A-B9D1-11AAEAA264B7}" type="presParOf" srcId="{81266B2C-49FC-4418-A466-848F858CCB3F}" destId="{D71A0310-3804-4500-8F9A-6BAE79A2DB85}" srcOrd="1" destOrd="0" presId="urn:microsoft.com/office/officeart/2008/layout/LinedList"/>
    <dgm:cxn modelId="{3E367160-B07C-4F42-BB7C-93D7E5684DC4}" type="presParOf" srcId="{D71A0310-3804-4500-8F9A-6BAE79A2DB85}" destId="{09165006-021C-4FD6-8C1D-557C72DA07C9}" srcOrd="0" destOrd="0" presId="urn:microsoft.com/office/officeart/2008/layout/LinedList"/>
    <dgm:cxn modelId="{234181D5-853F-4B0E-9787-68C771B3A50B}" type="presParOf" srcId="{D71A0310-3804-4500-8F9A-6BAE79A2DB85}" destId="{F0DA600B-15FC-4138-9AC8-97B2A22C7B6F}" srcOrd="1" destOrd="0" presId="urn:microsoft.com/office/officeart/2008/layout/LinedList"/>
    <dgm:cxn modelId="{623605F2-060D-4473-87A5-2A83C5C4A9FF}" type="presParOf" srcId="{81266B2C-49FC-4418-A466-848F858CCB3F}" destId="{2432CA71-CCD2-44D6-B160-3478D3922015}" srcOrd="2" destOrd="0" presId="urn:microsoft.com/office/officeart/2008/layout/LinedList"/>
    <dgm:cxn modelId="{43D62804-9E6C-4ED2-B281-5462ED76654F}" type="presParOf" srcId="{81266B2C-49FC-4418-A466-848F858CCB3F}" destId="{2BFA1F71-B13A-4FE7-AB2E-04C6620607D8}" srcOrd="3" destOrd="0" presId="urn:microsoft.com/office/officeart/2008/layout/LinedList"/>
    <dgm:cxn modelId="{EF220739-AC8C-4A27-840E-624C32738DDA}" type="presParOf" srcId="{2BFA1F71-B13A-4FE7-AB2E-04C6620607D8}" destId="{639BD6DF-3FF7-4E86-825F-CC19E7BEBC49}" srcOrd="0" destOrd="0" presId="urn:microsoft.com/office/officeart/2008/layout/LinedList"/>
    <dgm:cxn modelId="{6E9F8E2D-994F-4582-98DB-053C2BF1EDD6}" type="presParOf" srcId="{2BFA1F71-B13A-4FE7-AB2E-04C6620607D8}" destId="{4B1C385F-3D12-4AE3-909C-434FFCEA6D2D}" srcOrd="1" destOrd="0" presId="urn:microsoft.com/office/officeart/2008/layout/LinedList"/>
    <dgm:cxn modelId="{0BF14225-F249-40B9-95D7-0A825633FE80}" type="presParOf" srcId="{81266B2C-49FC-4418-A466-848F858CCB3F}" destId="{2D885D7C-0896-4634-BC22-FBA6D555B603}" srcOrd="4" destOrd="0" presId="urn:microsoft.com/office/officeart/2008/layout/LinedList"/>
    <dgm:cxn modelId="{AA090AE6-E6C0-455D-A33E-5458347CC6E2}" type="presParOf" srcId="{81266B2C-49FC-4418-A466-848F858CCB3F}" destId="{C2D4AE73-7CD4-4533-A7F5-74B03BA1C3F1}" srcOrd="5" destOrd="0" presId="urn:microsoft.com/office/officeart/2008/layout/LinedList"/>
    <dgm:cxn modelId="{A634A3DD-3572-4DB2-B5FC-116D0A3AE861}" type="presParOf" srcId="{C2D4AE73-7CD4-4533-A7F5-74B03BA1C3F1}" destId="{F98F19CC-CA3F-4873-B2CB-5260C650C3FC}" srcOrd="0" destOrd="0" presId="urn:microsoft.com/office/officeart/2008/layout/LinedList"/>
    <dgm:cxn modelId="{1DC06851-A2B9-4D0D-8116-4394BBBE0385}" type="presParOf" srcId="{C2D4AE73-7CD4-4533-A7F5-74B03BA1C3F1}" destId="{6B2FE8E3-E07A-45DB-B7B6-477E6F7828AA}" srcOrd="1" destOrd="0" presId="urn:microsoft.com/office/officeart/2008/layout/LinedList"/>
    <dgm:cxn modelId="{27A2575E-12F7-43D0-BAFD-52E8605424DF}" type="presParOf" srcId="{81266B2C-49FC-4418-A466-848F858CCB3F}" destId="{1ECCCC1C-0F88-4E7F-98EE-31B3773D85F2}" srcOrd="6" destOrd="0" presId="urn:microsoft.com/office/officeart/2008/layout/LinedList"/>
    <dgm:cxn modelId="{C033FC9C-ADDA-45F4-9510-CC7ED133EEAA}" type="presParOf" srcId="{81266B2C-49FC-4418-A466-848F858CCB3F}" destId="{C1B25EC2-18D7-466D-B50B-CBB0BD85CAD1}" srcOrd="7" destOrd="0" presId="urn:microsoft.com/office/officeart/2008/layout/LinedList"/>
    <dgm:cxn modelId="{54B83A6E-0F6D-429D-B43E-238DC485D3C4}" type="presParOf" srcId="{C1B25EC2-18D7-466D-B50B-CBB0BD85CAD1}" destId="{3E5B8580-08FC-4CFC-A78C-E58AC6E15C02}" srcOrd="0" destOrd="0" presId="urn:microsoft.com/office/officeart/2008/layout/LinedList"/>
    <dgm:cxn modelId="{02E35D25-628E-4B75-B8ED-540A87A49FA8}" type="presParOf" srcId="{C1B25EC2-18D7-466D-B50B-CBB0BD85CAD1}" destId="{05ECE52A-55E3-421B-AD8F-A893CEAD3AF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D08884-59A8-4CF4-A6B6-3F929AFFD59B}"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84EE84A5-4BD8-4AEB-AFAD-03DDBB53F117}">
      <dgm:prSet/>
      <dgm:spPr/>
      <dgm:t>
        <a:bodyPr/>
        <a:lstStyle/>
        <a:p>
          <a:r>
            <a:rPr lang="en-US"/>
            <a:t>What is overfitting?</a:t>
          </a:r>
        </a:p>
      </dgm:t>
    </dgm:pt>
    <dgm:pt modelId="{92DC2A9B-FB58-4BAA-993C-9BF1164FF870}" type="parTrans" cxnId="{570109AB-FB8C-4F02-ABB7-C46403451D52}">
      <dgm:prSet/>
      <dgm:spPr/>
      <dgm:t>
        <a:bodyPr/>
        <a:lstStyle/>
        <a:p>
          <a:endParaRPr lang="en-US"/>
        </a:p>
      </dgm:t>
    </dgm:pt>
    <dgm:pt modelId="{A3B143C0-7ABB-4323-8B16-C3902343CC7A}" type="sibTrans" cxnId="{570109AB-FB8C-4F02-ABB7-C46403451D52}">
      <dgm:prSet/>
      <dgm:spPr/>
      <dgm:t>
        <a:bodyPr/>
        <a:lstStyle/>
        <a:p>
          <a:endParaRPr lang="en-US"/>
        </a:p>
      </dgm:t>
    </dgm:pt>
    <dgm:pt modelId="{6B83B97D-16C2-40EC-B1ED-A00CF3148120}">
      <dgm:prSet/>
      <dgm:spPr/>
      <dgm:t>
        <a:bodyPr/>
        <a:lstStyle/>
        <a:p>
          <a:r>
            <a:rPr lang="en-US"/>
            <a:t>Overfitting happens when a model learns the detail and noise in the training data to the extent that it negatively impacts the performance of the model on new data.</a:t>
          </a:r>
        </a:p>
      </dgm:t>
    </dgm:pt>
    <dgm:pt modelId="{4E762261-3DBB-4F4D-A15E-54CADEE0C1A1}" type="parTrans" cxnId="{162C4DDB-EF87-4D74-92AC-06468B2EBCB3}">
      <dgm:prSet/>
      <dgm:spPr/>
      <dgm:t>
        <a:bodyPr/>
        <a:lstStyle/>
        <a:p>
          <a:endParaRPr lang="en-US"/>
        </a:p>
      </dgm:t>
    </dgm:pt>
    <dgm:pt modelId="{A97B4084-2899-47FE-A63A-DB3041731C92}" type="sibTrans" cxnId="{162C4DDB-EF87-4D74-92AC-06468B2EBCB3}">
      <dgm:prSet/>
      <dgm:spPr/>
      <dgm:t>
        <a:bodyPr/>
        <a:lstStyle/>
        <a:p>
          <a:endParaRPr lang="en-US"/>
        </a:p>
      </dgm:t>
    </dgm:pt>
    <dgm:pt modelId="{9F32DFB2-8570-4439-AAD9-06B60D33A24A}">
      <dgm:prSet/>
      <dgm:spPr/>
      <dgm:t>
        <a:bodyPr/>
        <a:lstStyle/>
        <a:p>
          <a:r>
            <a:rPr lang="en-US"/>
            <a:t>In another word an overfitted model performs well on the training set but poorly on the test set, this means that the model can’t seem to generalize when it comes to new data</a:t>
          </a:r>
        </a:p>
      </dgm:t>
    </dgm:pt>
    <dgm:pt modelId="{3917B426-E40E-488A-B05C-DED63D85A91D}" type="parTrans" cxnId="{24B961FE-28EE-4868-A71E-AD71EF990B22}">
      <dgm:prSet/>
      <dgm:spPr/>
      <dgm:t>
        <a:bodyPr/>
        <a:lstStyle/>
        <a:p>
          <a:endParaRPr lang="en-US"/>
        </a:p>
      </dgm:t>
    </dgm:pt>
    <dgm:pt modelId="{8A6A697F-A36C-435B-AECA-3B03229B4CB9}" type="sibTrans" cxnId="{24B961FE-28EE-4868-A71E-AD71EF990B22}">
      <dgm:prSet/>
      <dgm:spPr/>
      <dgm:t>
        <a:bodyPr/>
        <a:lstStyle/>
        <a:p>
          <a:endParaRPr lang="en-US"/>
        </a:p>
      </dgm:t>
    </dgm:pt>
    <dgm:pt modelId="{24A28337-084B-4602-A0DF-D7D7789B9F42}" type="pres">
      <dgm:prSet presAssocID="{6FD08884-59A8-4CF4-A6B6-3F929AFFD59B}" presName="vert0" presStyleCnt="0">
        <dgm:presLayoutVars>
          <dgm:dir/>
          <dgm:animOne val="branch"/>
          <dgm:animLvl val="lvl"/>
        </dgm:presLayoutVars>
      </dgm:prSet>
      <dgm:spPr/>
    </dgm:pt>
    <dgm:pt modelId="{687B44CE-9BDA-4E73-B0D8-0C3B177CA6DD}" type="pres">
      <dgm:prSet presAssocID="{84EE84A5-4BD8-4AEB-AFAD-03DDBB53F117}" presName="thickLine" presStyleLbl="alignNode1" presStyleIdx="0" presStyleCnt="3"/>
      <dgm:spPr/>
    </dgm:pt>
    <dgm:pt modelId="{0BE58524-7A6D-48F0-BF1A-A2A3D91FD224}" type="pres">
      <dgm:prSet presAssocID="{84EE84A5-4BD8-4AEB-AFAD-03DDBB53F117}" presName="horz1" presStyleCnt="0"/>
      <dgm:spPr/>
    </dgm:pt>
    <dgm:pt modelId="{E1D8178E-C3F6-4E21-B1CE-9FA68D9C3797}" type="pres">
      <dgm:prSet presAssocID="{84EE84A5-4BD8-4AEB-AFAD-03DDBB53F117}" presName="tx1" presStyleLbl="revTx" presStyleIdx="0" presStyleCnt="3"/>
      <dgm:spPr/>
    </dgm:pt>
    <dgm:pt modelId="{F7C98984-950F-4D26-A55E-A5BD533090EF}" type="pres">
      <dgm:prSet presAssocID="{84EE84A5-4BD8-4AEB-AFAD-03DDBB53F117}" presName="vert1" presStyleCnt="0"/>
      <dgm:spPr/>
    </dgm:pt>
    <dgm:pt modelId="{F80A8CA7-57E3-47E2-A1CD-8C367CF2188B}" type="pres">
      <dgm:prSet presAssocID="{6B83B97D-16C2-40EC-B1ED-A00CF3148120}" presName="thickLine" presStyleLbl="alignNode1" presStyleIdx="1" presStyleCnt="3"/>
      <dgm:spPr/>
    </dgm:pt>
    <dgm:pt modelId="{5B5DFF73-19C9-4CFC-9FB0-89BA15990D8A}" type="pres">
      <dgm:prSet presAssocID="{6B83B97D-16C2-40EC-B1ED-A00CF3148120}" presName="horz1" presStyleCnt="0"/>
      <dgm:spPr/>
    </dgm:pt>
    <dgm:pt modelId="{F566E521-B298-4061-A70A-7DBA756BE335}" type="pres">
      <dgm:prSet presAssocID="{6B83B97D-16C2-40EC-B1ED-A00CF3148120}" presName="tx1" presStyleLbl="revTx" presStyleIdx="1" presStyleCnt="3"/>
      <dgm:spPr/>
    </dgm:pt>
    <dgm:pt modelId="{3CD43E58-46E1-4B13-86D8-4E4BEE70BEA7}" type="pres">
      <dgm:prSet presAssocID="{6B83B97D-16C2-40EC-B1ED-A00CF3148120}" presName="vert1" presStyleCnt="0"/>
      <dgm:spPr/>
    </dgm:pt>
    <dgm:pt modelId="{4FA21CC4-8588-4F5A-B87E-FF421725D7F8}" type="pres">
      <dgm:prSet presAssocID="{9F32DFB2-8570-4439-AAD9-06B60D33A24A}" presName="thickLine" presStyleLbl="alignNode1" presStyleIdx="2" presStyleCnt="3"/>
      <dgm:spPr/>
    </dgm:pt>
    <dgm:pt modelId="{FF474D23-CC1C-4F14-8E17-0E190C83BE9D}" type="pres">
      <dgm:prSet presAssocID="{9F32DFB2-8570-4439-AAD9-06B60D33A24A}" presName="horz1" presStyleCnt="0"/>
      <dgm:spPr/>
    </dgm:pt>
    <dgm:pt modelId="{5910F736-C06D-4C08-B50C-8C0DB6CB3D6B}" type="pres">
      <dgm:prSet presAssocID="{9F32DFB2-8570-4439-AAD9-06B60D33A24A}" presName="tx1" presStyleLbl="revTx" presStyleIdx="2" presStyleCnt="3"/>
      <dgm:spPr/>
    </dgm:pt>
    <dgm:pt modelId="{9C9C98B8-E76B-4643-8C38-2F5B3D5CC82C}" type="pres">
      <dgm:prSet presAssocID="{9F32DFB2-8570-4439-AAD9-06B60D33A24A}" presName="vert1" presStyleCnt="0"/>
      <dgm:spPr/>
    </dgm:pt>
  </dgm:ptLst>
  <dgm:cxnLst>
    <dgm:cxn modelId="{3F81F645-D491-4954-821E-FCDE3996AB36}" type="presOf" srcId="{9F32DFB2-8570-4439-AAD9-06B60D33A24A}" destId="{5910F736-C06D-4C08-B50C-8C0DB6CB3D6B}" srcOrd="0" destOrd="0" presId="urn:microsoft.com/office/officeart/2008/layout/LinedList"/>
    <dgm:cxn modelId="{17779BA3-71B0-4ED5-A566-1C7845E3E4E3}" type="presOf" srcId="{6FD08884-59A8-4CF4-A6B6-3F929AFFD59B}" destId="{24A28337-084B-4602-A0DF-D7D7789B9F42}" srcOrd="0" destOrd="0" presId="urn:microsoft.com/office/officeart/2008/layout/LinedList"/>
    <dgm:cxn modelId="{570109AB-FB8C-4F02-ABB7-C46403451D52}" srcId="{6FD08884-59A8-4CF4-A6B6-3F929AFFD59B}" destId="{84EE84A5-4BD8-4AEB-AFAD-03DDBB53F117}" srcOrd="0" destOrd="0" parTransId="{92DC2A9B-FB58-4BAA-993C-9BF1164FF870}" sibTransId="{A3B143C0-7ABB-4323-8B16-C3902343CC7A}"/>
    <dgm:cxn modelId="{EAAEF0CC-2DF6-4D75-A9C4-9D8FDDD1DE8A}" type="presOf" srcId="{6B83B97D-16C2-40EC-B1ED-A00CF3148120}" destId="{F566E521-B298-4061-A70A-7DBA756BE335}" srcOrd="0" destOrd="0" presId="urn:microsoft.com/office/officeart/2008/layout/LinedList"/>
    <dgm:cxn modelId="{162C4DDB-EF87-4D74-92AC-06468B2EBCB3}" srcId="{6FD08884-59A8-4CF4-A6B6-3F929AFFD59B}" destId="{6B83B97D-16C2-40EC-B1ED-A00CF3148120}" srcOrd="1" destOrd="0" parTransId="{4E762261-3DBB-4F4D-A15E-54CADEE0C1A1}" sibTransId="{A97B4084-2899-47FE-A63A-DB3041731C92}"/>
    <dgm:cxn modelId="{4E1BF9EA-D542-4A02-84C6-47021E125B20}" type="presOf" srcId="{84EE84A5-4BD8-4AEB-AFAD-03DDBB53F117}" destId="{E1D8178E-C3F6-4E21-B1CE-9FA68D9C3797}" srcOrd="0" destOrd="0" presId="urn:microsoft.com/office/officeart/2008/layout/LinedList"/>
    <dgm:cxn modelId="{24B961FE-28EE-4868-A71E-AD71EF990B22}" srcId="{6FD08884-59A8-4CF4-A6B6-3F929AFFD59B}" destId="{9F32DFB2-8570-4439-AAD9-06B60D33A24A}" srcOrd="2" destOrd="0" parTransId="{3917B426-E40E-488A-B05C-DED63D85A91D}" sibTransId="{8A6A697F-A36C-435B-AECA-3B03229B4CB9}"/>
    <dgm:cxn modelId="{54F35990-6281-49C9-9A44-754AC971DB62}" type="presParOf" srcId="{24A28337-084B-4602-A0DF-D7D7789B9F42}" destId="{687B44CE-9BDA-4E73-B0D8-0C3B177CA6DD}" srcOrd="0" destOrd="0" presId="urn:microsoft.com/office/officeart/2008/layout/LinedList"/>
    <dgm:cxn modelId="{437750D3-DE6E-480D-A2E8-6DE01743CEC1}" type="presParOf" srcId="{24A28337-084B-4602-A0DF-D7D7789B9F42}" destId="{0BE58524-7A6D-48F0-BF1A-A2A3D91FD224}" srcOrd="1" destOrd="0" presId="urn:microsoft.com/office/officeart/2008/layout/LinedList"/>
    <dgm:cxn modelId="{936B379D-6FC9-4796-A1AE-20775AF7DCD9}" type="presParOf" srcId="{0BE58524-7A6D-48F0-BF1A-A2A3D91FD224}" destId="{E1D8178E-C3F6-4E21-B1CE-9FA68D9C3797}" srcOrd="0" destOrd="0" presId="urn:microsoft.com/office/officeart/2008/layout/LinedList"/>
    <dgm:cxn modelId="{D0B07DAC-70D1-41DE-BFF3-14EA8E770BB6}" type="presParOf" srcId="{0BE58524-7A6D-48F0-BF1A-A2A3D91FD224}" destId="{F7C98984-950F-4D26-A55E-A5BD533090EF}" srcOrd="1" destOrd="0" presId="urn:microsoft.com/office/officeart/2008/layout/LinedList"/>
    <dgm:cxn modelId="{5E82A0A2-59AC-450A-BE49-DAE5D40D8D8E}" type="presParOf" srcId="{24A28337-084B-4602-A0DF-D7D7789B9F42}" destId="{F80A8CA7-57E3-47E2-A1CD-8C367CF2188B}" srcOrd="2" destOrd="0" presId="urn:microsoft.com/office/officeart/2008/layout/LinedList"/>
    <dgm:cxn modelId="{43DE48ED-66DB-492E-AA8A-67900B2F3FB4}" type="presParOf" srcId="{24A28337-084B-4602-A0DF-D7D7789B9F42}" destId="{5B5DFF73-19C9-4CFC-9FB0-89BA15990D8A}" srcOrd="3" destOrd="0" presId="urn:microsoft.com/office/officeart/2008/layout/LinedList"/>
    <dgm:cxn modelId="{E7DB4B28-287F-457D-A5BD-9B10609195A6}" type="presParOf" srcId="{5B5DFF73-19C9-4CFC-9FB0-89BA15990D8A}" destId="{F566E521-B298-4061-A70A-7DBA756BE335}" srcOrd="0" destOrd="0" presId="urn:microsoft.com/office/officeart/2008/layout/LinedList"/>
    <dgm:cxn modelId="{50F4CC1B-EF71-49C5-8A1A-AACBF219FDAA}" type="presParOf" srcId="{5B5DFF73-19C9-4CFC-9FB0-89BA15990D8A}" destId="{3CD43E58-46E1-4B13-86D8-4E4BEE70BEA7}" srcOrd="1" destOrd="0" presId="urn:microsoft.com/office/officeart/2008/layout/LinedList"/>
    <dgm:cxn modelId="{99D6E731-56F7-4456-AAB1-5817F19CEDF7}" type="presParOf" srcId="{24A28337-084B-4602-A0DF-D7D7789B9F42}" destId="{4FA21CC4-8588-4F5A-B87E-FF421725D7F8}" srcOrd="4" destOrd="0" presId="urn:microsoft.com/office/officeart/2008/layout/LinedList"/>
    <dgm:cxn modelId="{F4794F60-C286-48BA-8F59-DE60D306C0CC}" type="presParOf" srcId="{24A28337-084B-4602-A0DF-D7D7789B9F42}" destId="{FF474D23-CC1C-4F14-8E17-0E190C83BE9D}" srcOrd="5" destOrd="0" presId="urn:microsoft.com/office/officeart/2008/layout/LinedList"/>
    <dgm:cxn modelId="{6428F58B-D64C-46EA-9DA0-9B39DDA44F3F}" type="presParOf" srcId="{FF474D23-CC1C-4F14-8E17-0E190C83BE9D}" destId="{5910F736-C06D-4C08-B50C-8C0DB6CB3D6B}" srcOrd="0" destOrd="0" presId="urn:microsoft.com/office/officeart/2008/layout/LinedList"/>
    <dgm:cxn modelId="{EE536336-502B-4325-AC37-58B05716CF2F}" type="presParOf" srcId="{FF474D23-CC1C-4F14-8E17-0E190C83BE9D}" destId="{9C9C98B8-E76B-4643-8C38-2F5B3D5CC82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17DA53-E4FF-4D4A-80E6-231B2ED57B4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FD406B4-5AE8-4D4B-A4EF-BA0656524C84}">
      <dgm:prSet/>
      <dgm:spPr/>
      <dgm:t>
        <a:bodyPr/>
        <a:lstStyle/>
        <a:p>
          <a:r>
            <a:rPr lang="en-US" b="0" i="0"/>
            <a:t>Underfitting is the opposite scenario where the model does not learn enough from the training data </a:t>
          </a:r>
          <a:endParaRPr lang="en-US"/>
        </a:p>
      </dgm:t>
    </dgm:pt>
    <dgm:pt modelId="{2B2F791D-F08F-493A-B088-3CA8A45075D7}" type="parTrans" cxnId="{DEA91D9D-7466-42C1-88D8-B8EF25BF8873}">
      <dgm:prSet/>
      <dgm:spPr/>
      <dgm:t>
        <a:bodyPr/>
        <a:lstStyle/>
        <a:p>
          <a:endParaRPr lang="en-US"/>
        </a:p>
      </dgm:t>
    </dgm:pt>
    <dgm:pt modelId="{C6024FCA-E069-4788-BF5C-2C66B102B5E1}" type="sibTrans" cxnId="{DEA91D9D-7466-42C1-88D8-B8EF25BF8873}">
      <dgm:prSet/>
      <dgm:spPr/>
      <dgm:t>
        <a:bodyPr/>
        <a:lstStyle/>
        <a:p>
          <a:endParaRPr lang="en-US"/>
        </a:p>
      </dgm:t>
    </dgm:pt>
    <dgm:pt modelId="{FDDC74AE-279F-4BE8-B1ED-FE537554A36C}">
      <dgm:prSet/>
      <dgm:spPr/>
      <dgm:t>
        <a:bodyPr/>
        <a:lstStyle/>
        <a:p>
          <a:r>
            <a:rPr lang="en-US" b="0" i="0"/>
            <a:t>that it does poorly on both training and test dataset. </a:t>
          </a:r>
          <a:endParaRPr lang="en-US"/>
        </a:p>
      </dgm:t>
    </dgm:pt>
    <dgm:pt modelId="{F54A9C31-B4A8-44DC-A049-6D0A42D3740E}" type="parTrans" cxnId="{36088A9B-C796-48AF-880F-5AB9893645B3}">
      <dgm:prSet/>
      <dgm:spPr/>
      <dgm:t>
        <a:bodyPr/>
        <a:lstStyle/>
        <a:p>
          <a:endParaRPr lang="en-US"/>
        </a:p>
      </dgm:t>
    </dgm:pt>
    <dgm:pt modelId="{2CDA5D49-0728-49DD-BAC7-47533CDF18FF}" type="sibTrans" cxnId="{36088A9B-C796-48AF-880F-5AB9893645B3}">
      <dgm:prSet/>
      <dgm:spPr/>
      <dgm:t>
        <a:bodyPr/>
        <a:lstStyle/>
        <a:p>
          <a:endParaRPr lang="en-US"/>
        </a:p>
      </dgm:t>
    </dgm:pt>
    <dgm:pt modelId="{1DDC2424-FD14-4EF8-9DBD-4BD5DEDAB9CA}">
      <dgm:prSet/>
      <dgm:spPr/>
      <dgm:t>
        <a:bodyPr/>
        <a:lstStyle/>
        <a:p>
          <a:r>
            <a:rPr lang="en-US" b="0" i="0"/>
            <a:t>This usually happens when there is not enough data to train on.</a:t>
          </a:r>
          <a:endParaRPr lang="en-US"/>
        </a:p>
      </dgm:t>
    </dgm:pt>
    <dgm:pt modelId="{1EC46CE4-5E71-4063-B330-77E3D14285C4}" type="parTrans" cxnId="{1AFB4F25-0672-45E8-B597-36F39E6C06D6}">
      <dgm:prSet/>
      <dgm:spPr/>
      <dgm:t>
        <a:bodyPr/>
        <a:lstStyle/>
        <a:p>
          <a:endParaRPr lang="en-US"/>
        </a:p>
      </dgm:t>
    </dgm:pt>
    <dgm:pt modelId="{36434C98-DD2F-4BE1-8448-C37199553FDE}" type="sibTrans" cxnId="{1AFB4F25-0672-45E8-B597-36F39E6C06D6}">
      <dgm:prSet/>
      <dgm:spPr/>
      <dgm:t>
        <a:bodyPr/>
        <a:lstStyle/>
        <a:p>
          <a:endParaRPr lang="en-US"/>
        </a:p>
      </dgm:t>
    </dgm:pt>
    <dgm:pt modelId="{FA793A12-2FB5-481F-9CEF-AA83474E548A}" type="pres">
      <dgm:prSet presAssocID="{3317DA53-E4FF-4D4A-80E6-231B2ED57B4E}" presName="vert0" presStyleCnt="0">
        <dgm:presLayoutVars>
          <dgm:dir/>
          <dgm:animOne val="branch"/>
          <dgm:animLvl val="lvl"/>
        </dgm:presLayoutVars>
      </dgm:prSet>
      <dgm:spPr/>
    </dgm:pt>
    <dgm:pt modelId="{7C75839B-ACF2-42EE-94E2-A8ECDCA19A8E}" type="pres">
      <dgm:prSet presAssocID="{EFD406B4-5AE8-4D4B-A4EF-BA0656524C84}" presName="thickLine" presStyleLbl="alignNode1" presStyleIdx="0" presStyleCnt="3"/>
      <dgm:spPr/>
    </dgm:pt>
    <dgm:pt modelId="{A57FAB05-3B9C-4848-AF4A-8FA065F4B6A3}" type="pres">
      <dgm:prSet presAssocID="{EFD406B4-5AE8-4D4B-A4EF-BA0656524C84}" presName="horz1" presStyleCnt="0"/>
      <dgm:spPr/>
    </dgm:pt>
    <dgm:pt modelId="{F0BFC11A-59D9-4944-ACAF-FD079F74CDE5}" type="pres">
      <dgm:prSet presAssocID="{EFD406B4-5AE8-4D4B-A4EF-BA0656524C84}" presName="tx1" presStyleLbl="revTx" presStyleIdx="0" presStyleCnt="3"/>
      <dgm:spPr/>
    </dgm:pt>
    <dgm:pt modelId="{2D022077-EE0B-4C5B-B1AC-6382910D23FF}" type="pres">
      <dgm:prSet presAssocID="{EFD406B4-5AE8-4D4B-A4EF-BA0656524C84}" presName="vert1" presStyleCnt="0"/>
      <dgm:spPr/>
    </dgm:pt>
    <dgm:pt modelId="{FF7393AE-B76E-4457-80A1-FAF46DBC9A0C}" type="pres">
      <dgm:prSet presAssocID="{FDDC74AE-279F-4BE8-B1ED-FE537554A36C}" presName="thickLine" presStyleLbl="alignNode1" presStyleIdx="1" presStyleCnt="3"/>
      <dgm:spPr/>
    </dgm:pt>
    <dgm:pt modelId="{7E2A6EC7-DD3A-4B6D-9B26-5D98ECB3F847}" type="pres">
      <dgm:prSet presAssocID="{FDDC74AE-279F-4BE8-B1ED-FE537554A36C}" presName="horz1" presStyleCnt="0"/>
      <dgm:spPr/>
    </dgm:pt>
    <dgm:pt modelId="{A4B184E6-1FB6-4C20-B348-F7F4A3DB3665}" type="pres">
      <dgm:prSet presAssocID="{FDDC74AE-279F-4BE8-B1ED-FE537554A36C}" presName="tx1" presStyleLbl="revTx" presStyleIdx="1" presStyleCnt="3"/>
      <dgm:spPr/>
    </dgm:pt>
    <dgm:pt modelId="{26F77C7B-0941-43A3-A0B8-46532F950E02}" type="pres">
      <dgm:prSet presAssocID="{FDDC74AE-279F-4BE8-B1ED-FE537554A36C}" presName="vert1" presStyleCnt="0"/>
      <dgm:spPr/>
    </dgm:pt>
    <dgm:pt modelId="{28CFDB8A-D260-4F1A-A3C9-DFBEE3B1836F}" type="pres">
      <dgm:prSet presAssocID="{1DDC2424-FD14-4EF8-9DBD-4BD5DEDAB9CA}" presName="thickLine" presStyleLbl="alignNode1" presStyleIdx="2" presStyleCnt="3"/>
      <dgm:spPr/>
    </dgm:pt>
    <dgm:pt modelId="{473F75A4-A75E-4205-A868-68B74F526586}" type="pres">
      <dgm:prSet presAssocID="{1DDC2424-FD14-4EF8-9DBD-4BD5DEDAB9CA}" presName="horz1" presStyleCnt="0"/>
      <dgm:spPr/>
    </dgm:pt>
    <dgm:pt modelId="{A09791EF-EBE6-400E-B4F0-550DA9696A65}" type="pres">
      <dgm:prSet presAssocID="{1DDC2424-FD14-4EF8-9DBD-4BD5DEDAB9CA}" presName="tx1" presStyleLbl="revTx" presStyleIdx="2" presStyleCnt="3"/>
      <dgm:spPr/>
    </dgm:pt>
    <dgm:pt modelId="{6EFF7AC2-DE28-4639-8FB2-574BAB90C93A}" type="pres">
      <dgm:prSet presAssocID="{1DDC2424-FD14-4EF8-9DBD-4BD5DEDAB9CA}" presName="vert1" presStyleCnt="0"/>
      <dgm:spPr/>
    </dgm:pt>
  </dgm:ptLst>
  <dgm:cxnLst>
    <dgm:cxn modelId="{1AFB4F25-0672-45E8-B597-36F39E6C06D6}" srcId="{3317DA53-E4FF-4D4A-80E6-231B2ED57B4E}" destId="{1DDC2424-FD14-4EF8-9DBD-4BD5DEDAB9CA}" srcOrd="2" destOrd="0" parTransId="{1EC46CE4-5E71-4063-B330-77E3D14285C4}" sibTransId="{36434C98-DD2F-4BE1-8448-C37199553FDE}"/>
    <dgm:cxn modelId="{E6D3DB4C-9FC1-4E3C-BCCA-75FC4CBD60E2}" type="presOf" srcId="{3317DA53-E4FF-4D4A-80E6-231B2ED57B4E}" destId="{FA793A12-2FB5-481F-9CEF-AA83474E548A}" srcOrd="0" destOrd="0" presId="urn:microsoft.com/office/officeart/2008/layout/LinedList"/>
    <dgm:cxn modelId="{36088A9B-C796-48AF-880F-5AB9893645B3}" srcId="{3317DA53-E4FF-4D4A-80E6-231B2ED57B4E}" destId="{FDDC74AE-279F-4BE8-B1ED-FE537554A36C}" srcOrd="1" destOrd="0" parTransId="{F54A9C31-B4A8-44DC-A049-6D0A42D3740E}" sibTransId="{2CDA5D49-0728-49DD-BAC7-47533CDF18FF}"/>
    <dgm:cxn modelId="{DEA91D9D-7466-42C1-88D8-B8EF25BF8873}" srcId="{3317DA53-E4FF-4D4A-80E6-231B2ED57B4E}" destId="{EFD406B4-5AE8-4D4B-A4EF-BA0656524C84}" srcOrd="0" destOrd="0" parTransId="{2B2F791D-F08F-493A-B088-3CA8A45075D7}" sibTransId="{C6024FCA-E069-4788-BF5C-2C66B102B5E1}"/>
    <dgm:cxn modelId="{C515E8B9-349C-4A0D-8F37-4415B1A6AC8E}" type="presOf" srcId="{FDDC74AE-279F-4BE8-B1ED-FE537554A36C}" destId="{A4B184E6-1FB6-4C20-B348-F7F4A3DB3665}" srcOrd="0" destOrd="0" presId="urn:microsoft.com/office/officeart/2008/layout/LinedList"/>
    <dgm:cxn modelId="{13F365D4-6A7D-4860-BFDC-4D2F3813E5A7}" type="presOf" srcId="{EFD406B4-5AE8-4D4B-A4EF-BA0656524C84}" destId="{F0BFC11A-59D9-4944-ACAF-FD079F74CDE5}" srcOrd="0" destOrd="0" presId="urn:microsoft.com/office/officeart/2008/layout/LinedList"/>
    <dgm:cxn modelId="{3AA836EC-E9CA-4730-B3EC-0A3AB22AD68A}" type="presOf" srcId="{1DDC2424-FD14-4EF8-9DBD-4BD5DEDAB9CA}" destId="{A09791EF-EBE6-400E-B4F0-550DA9696A65}" srcOrd="0" destOrd="0" presId="urn:microsoft.com/office/officeart/2008/layout/LinedList"/>
    <dgm:cxn modelId="{A8301474-E0FE-454F-B686-6B016E1BCC8E}" type="presParOf" srcId="{FA793A12-2FB5-481F-9CEF-AA83474E548A}" destId="{7C75839B-ACF2-42EE-94E2-A8ECDCA19A8E}" srcOrd="0" destOrd="0" presId="urn:microsoft.com/office/officeart/2008/layout/LinedList"/>
    <dgm:cxn modelId="{1D076A80-78C9-4554-AAC5-EEB209BC60AA}" type="presParOf" srcId="{FA793A12-2FB5-481F-9CEF-AA83474E548A}" destId="{A57FAB05-3B9C-4848-AF4A-8FA065F4B6A3}" srcOrd="1" destOrd="0" presId="urn:microsoft.com/office/officeart/2008/layout/LinedList"/>
    <dgm:cxn modelId="{E5C21F55-68EE-4672-B7CC-07BEF10502E3}" type="presParOf" srcId="{A57FAB05-3B9C-4848-AF4A-8FA065F4B6A3}" destId="{F0BFC11A-59D9-4944-ACAF-FD079F74CDE5}" srcOrd="0" destOrd="0" presId="urn:microsoft.com/office/officeart/2008/layout/LinedList"/>
    <dgm:cxn modelId="{8984D44F-E61B-466D-A452-53A2EF1C027B}" type="presParOf" srcId="{A57FAB05-3B9C-4848-AF4A-8FA065F4B6A3}" destId="{2D022077-EE0B-4C5B-B1AC-6382910D23FF}" srcOrd="1" destOrd="0" presId="urn:microsoft.com/office/officeart/2008/layout/LinedList"/>
    <dgm:cxn modelId="{1DD2A5F5-E1A0-4918-A180-C0EB2410C312}" type="presParOf" srcId="{FA793A12-2FB5-481F-9CEF-AA83474E548A}" destId="{FF7393AE-B76E-4457-80A1-FAF46DBC9A0C}" srcOrd="2" destOrd="0" presId="urn:microsoft.com/office/officeart/2008/layout/LinedList"/>
    <dgm:cxn modelId="{53AB38B8-7AA7-4D57-82F7-1B7DADBA97F6}" type="presParOf" srcId="{FA793A12-2FB5-481F-9CEF-AA83474E548A}" destId="{7E2A6EC7-DD3A-4B6D-9B26-5D98ECB3F847}" srcOrd="3" destOrd="0" presId="urn:microsoft.com/office/officeart/2008/layout/LinedList"/>
    <dgm:cxn modelId="{0DDA2921-CB98-41F3-AE68-0E1C06DFA948}" type="presParOf" srcId="{7E2A6EC7-DD3A-4B6D-9B26-5D98ECB3F847}" destId="{A4B184E6-1FB6-4C20-B348-F7F4A3DB3665}" srcOrd="0" destOrd="0" presId="urn:microsoft.com/office/officeart/2008/layout/LinedList"/>
    <dgm:cxn modelId="{EFF70B2A-4D17-4F6F-B97E-8B0F91353B77}" type="presParOf" srcId="{7E2A6EC7-DD3A-4B6D-9B26-5D98ECB3F847}" destId="{26F77C7B-0941-43A3-A0B8-46532F950E02}" srcOrd="1" destOrd="0" presId="urn:microsoft.com/office/officeart/2008/layout/LinedList"/>
    <dgm:cxn modelId="{FE3E5CB9-D248-4E3E-AFFB-7137E5A9D4CA}" type="presParOf" srcId="{FA793A12-2FB5-481F-9CEF-AA83474E548A}" destId="{28CFDB8A-D260-4F1A-A3C9-DFBEE3B1836F}" srcOrd="4" destOrd="0" presId="urn:microsoft.com/office/officeart/2008/layout/LinedList"/>
    <dgm:cxn modelId="{9A9101E8-6DBD-4A4E-BC2D-CC4821BB0595}" type="presParOf" srcId="{FA793A12-2FB5-481F-9CEF-AA83474E548A}" destId="{473F75A4-A75E-4205-A868-68B74F526586}" srcOrd="5" destOrd="0" presId="urn:microsoft.com/office/officeart/2008/layout/LinedList"/>
    <dgm:cxn modelId="{34EE3BED-B734-43AC-92E1-020FDF55F20E}" type="presParOf" srcId="{473F75A4-A75E-4205-A868-68B74F526586}" destId="{A09791EF-EBE6-400E-B4F0-550DA9696A65}" srcOrd="0" destOrd="0" presId="urn:microsoft.com/office/officeart/2008/layout/LinedList"/>
    <dgm:cxn modelId="{80C2F1CC-F0AF-405B-B609-0B4F3BE59BAB}" type="presParOf" srcId="{473F75A4-A75E-4205-A868-68B74F526586}" destId="{6EFF7AC2-DE28-4639-8FB2-574BAB90C93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CA99E-FE6A-47AA-A68F-141FD1C66EE6}">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65006-021C-4FD6-8C1D-557C72DA07C9}">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Having a large dataset is crucial for the performance of the deep learning model. </a:t>
          </a:r>
        </a:p>
      </dsp:txBody>
      <dsp:txXfrm>
        <a:off x="0" y="0"/>
        <a:ext cx="6900512" cy="1384035"/>
      </dsp:txXfrm>
    </dsp:sp>
    <dsp:sp modelId="{2432CA71-CCD2-44D6-B160-3478D3922015}">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9BD6DF-3FF7-4E86-825F-CC19E7BEBC49}">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However, we can improve the performance of the model by augmenting the data we already have. </a:t>
          </a:r>
        </a:p>
      </dsp:txBody>
      <dsp:txXfrm>
        <a:off x="0" y="1384035"/>
        <a:ext cx="6900512" cy="1384035"/>
      </dsp:txXfrm>
    </dsp:sp>
    <dsp:sp modelId="{2D885D7C-0896-4634-BC22-FBA6D555B603}">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8F19CC-CA3F-4873-B2CB-5260C650C3FC}">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It also helps the model to generalize on different types of images. </a:t>
          </a:r>
        </a:p>
      </dsp:txBody>
      <dsp:txXfrm>
        <a:off x="0" y="2768070"/>
        <a:ext cx="6900512" cy="1384035"/>
      </dsp:txXfrm>
    </dsp:sp>
    <dsp:sp modelId="{1ECCCC1C-0F88-4E7F-98EE-31B3773D85F2}">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5B8580-08FC-4CFC-A78C-E58AC6E15C02}">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In data augmentation, we add different filters or slightly change the images we already have for example add a random zoom in,  zoom out, rotate the image by a random angle, blur the image, etc.</a:t>
          </a:r>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B44CE-9BDA-4E73-B0D8-0C3B177CA6DD}">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D8178E-C3F6-4E21-B1CE-9FA68D9C3797}">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What is overfitting?</a:t>
          </a:r>
        </a:p>
      </dsp:txBody>
      <dsp:txXfrm>
        <a:off x="0" y="2703"/>
        <a:ext cx="6900512" cy="1843578"/>
      </dsp:txXfrm>
    </dsp:sp>
    <dsp:sp modelId="{F80A8CA7-57E3-47E2-A1CD-8C367CF2188B}">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66E521-B298-4061-A70A-7DBA756BE335}">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Overfitting happens when a model learns the detail and noise in the training data to the extent that it negatively impacts the performance of the model on new data.</a:t>
          </a:r>
        </a:p>
      </dsp:txBody>
      <dsp:txXfrm>
        <a:off x="0" y="1846281"/>
        <a:ext cx="6900512" cy="1843578"/>
      </dsp:txXfrm>
    </dsp:sp>
    <dsp:sp modelId="{4FA21CC4-8588-4F5A-B87E-FF421725D7F8}">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10F736-C06D-4C08-B50C-8C0DB6CB3D6B}">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In another word an overfitted model performs well on the training set but poorly on the test set, this means that the model can’t seem to generalize when it comes to new data</a:t>
          </a:r>
        </a:p>
      </dsp:txBody>
      <dsp:txXfrm>
        <a:off x="0" y="3689859"/>
        <a:ext cx="6900512" cy="1843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5839B-ACF2-42EE-94E2-A8ECDCA19A8E}">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BFC11A-59D9-4944-ACAF-FD079F74CDE5}">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0" i="0" kern="1200"/>
            <a:t>Underfitting is the opposite scenario where the model does not learn enough from the training data </a:t>
          </a:r>
          <a:endParaRPr lang="en-US" sz="3500" kern="1200"/>
        </a:p>
      </dsp:txBody>
      <dsp:txXfrm>
        <a:off x="0" y="2703"/>
        <a:ext cx="6900512" cy="1843578"/>
      </dsp:txXfrm>
    </dsp:sp>
    <dsp:sp modelId="{FF7393AE-B76E-4457-80A1-FAF46DBC9A0C}">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184E6-1FB6-4C20-B348-F7F4A3DB3665}">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0" i="0" kern="1200"/>
            <a:t>that it does poorly on both training and test dataset. </a:t>
          </a:r>
          <a:endParaRPr lang="en-US" sz="3500" kern="1200"/>
        </a:p>
      </dsp:txBody>
      <dsp:txXfrm>
        <a:off x="0" y="1846281"/>
        <a:ext cx="6900512" cy="1843578"/>
      </dsp:txXfrm>
    </dsp:sp>
    <dsp:sp modelId="{28CFDB8A-D260-4F1A-A3C9-DFBEE3B1836F}">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9791EF-EBE6-400E-B4F0-550DA9696A65}">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0" i="0" kern="1200"/>
            <a:t>This usually happens when there is not enough data to train on.</a:t>
          </a:r>
          <a:endParaRPr lang="en-US" sz="3500" kern="1200"/>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2064" units="cm"/>
          <inkml:channel name="Y" type="integer" max="754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5-04-06T03:42:00.896"/>
    </inkml:context>
    <inkml:brush xml:id="br0">
      <inkml:brushProperty name="width" value="0.05292" units="cm"/>
      <inkml:brushProperty name="height" value="0.05292" units="cm"/>
      <inkml:brushProperty name="color" value="#002060"/>
    </inkml:brush>
  </inkml:definitions>
  <inkml:trace contextRef="#ctx0" brushRef="#br0">21939 3838 0,'0'0'0,"0"0"0,0 0 0,0 0 15,0 0 1,0 0-16,0 0 15,0 0-15,0 0 16,0 0 0,0 0-16,0 0 15,-40 11 1,24 6-16,-7 0 16,-5 11-1,-6 6-15,-2-1 16,-1 7-16,1-7 15,2 1 1,0 0-16,-2 5 16,-3 0-1,-9 6-15,-8 6 16,0-1 0,-3 1-16,3-1 15,-1-5 1,7 0-16,-3-6 15,-1 1-15,-5 5 16,-3-1 0,1 7-16,5 5 15,2 0 1,4 6-16,-1 0 16,6 0-1,0-6-15,0 5 16,1-4-1,-1-1-15,0 0 16,0 6-16,5-6 31,4 0-31,2 0 0,3 6 16,1 5 0,1 1-16,1 10 15,0-5 1,3-5-16,-3-4 15,-3 6 1,0-2-16,-2-4 16,-1 1-16,-3-1 15,4 1 1,-1-3-16,3 2 16,3 1-1,3 5-15,-1 3 16,1 3-1,0 0-15,0-1 16,2 1 0,1-3-16,2-5 15,3-7-15,3-5 16,0-5 0,3-3-16,0-1 15,0 1 1,-1 0-16,1-3 15,3-3-15,-1-3 16,4 1 0,-1-7-16,0 1 15,4-3 1,-1 0-16,0-3 16,0-3-1,0-3-15,1 1 16,-1-1-1,0-2-15,0 0 16,0-1-16,0 1 16,1 0-1,-1-1-15,0-2 16,0 0 0,0 0-16,1 0 15,-1 0 1,3-1-16,0 1 15,0-3 1,0 3-16,0 0 16,3 0-1,-1 0-15,1 2 16,0 1-16,0 0 16,0-1-1,-1 4-15,1-1 16,3 3-1,0-2 1,-1-1-16,1 1 16,-1-1-16,1 3 15,0 1 1,-1-1-16,1 0 16,2 1-16,1-1 15,-1 0 1,1 0-16,2 1 31,0 2-31,0 0 0,0 0 16,3 3-1,0 2-15,1 4 16,1 2 0,4 6-16,2 3 15,4 2-15,2 1 16,6 2-1,5 1-15,9 2 16,2 3 0,6 0-16,0-3 15,1 0 1,-1 3-16,-3 0 16,3 3-16,0-3 15,0 2 1,-2 1-1,-4-3-15,1 0 16,-3-3-16,-1-3 16,-5-5-1,-2-9-15,-4-2 16,1-3 0,-1-3-16,-5-3 15,0 0 1,0-3-16,0-3 15,0 1-15,-3-4 16,-3 1 0,0-6-16,-2 0 15,-1 0 1,1 0-16,-1 0 16,0 0-1,1 0-15,2 0 16,3 0-1,0 0-15,9 1 16,5-1-16,6 2 16,8 4-1,3 0-15,8 2 16,6 1 0,6-1-16,5 3 15,6 3 1,2 3-16,4 3 15,5 2-15,3-2 32,2 0-32,4-3 0,-1 0 15,1 0 1,-1-1-16,6 1 16,3 0-1,12 3-15,4 0 16,12-1-1,6-2-15,5-6 16,11-5 0,-5-6-16,0-6 15,-3-8-15,0-8 16,6-14 0,2-12-16,-2-17 31,-6-19-31,0-17 0,-11-11 15,-9-9-15,-16 9 16,-18 11 0,-22 14-16,-11 17 15,-16 14 1,-7 5-16,-5 6 16,-3 3-1,0 3-15,3-3 16,3-3-1,2-5-15,7-9 16,-1-3-16,5 0 16,10-2-1,2-1-15,5-2 16,9-3 0,3-3-1,6-3-15,2 0 16,-3 0-16,-5 3 15,-3 3 1,-8 3-16,-6 2 16,-12 9-1,-10 6-15,-12 8 16,-5 5 0,-9 6-16,-5 6 15,-6 3-15,-3 2 16,-5 1-1,-3 2-15,-1 0 16,-2 0 0,0 0-16,0 3 15,-2 0 1,-1 0-16,0 0 31,-3 0-31,1 0 0,5 0 16,-40 14-16</inkml:trace>
  <inkml:trace contextRef="#ctx0" brushRef="#br0" timeOffset="2814.39">2639 4725 0,'0'0'0,"0"0"0,0 0 16,0 0-16,0 0 16,0 0-1,0 0-15,0 0 16,11 34-1,17-6-15,17 17 32,11 5-32,12 18 0,5 10 15,11 6 1,-6 6-16,18 17 16,5 11-1,11 5-15,0 12 16,1 5-16,10 12 15,6 2 1,6 1-16,6 2 16,-1-3-1,6 4-15,0 4 16,0 1 0,5 3-16,12 5 15,-6 3 1,12 9-16,-1 8 15,6 2-15,-5 4 16,5-1 0,-6-8-16,1 3 15,-1 0 1,-5 3-16,5 5 16,1 3-1,-6 3-15,-1 3 16,-4 2-16,-7-5 31,6-5-31,1-9 0,-7-15 16,1-4-1,-1-10-15,1 1 16,0 0 0,-1-3-16,-5 0 15,0-5 1,-5-7-16,5 1 15,-6-6 1,0-5-16,1-6 16,-18-9-16,1-2 15,-6-6 1,-6 0-16,0-2 16,-11-4-1,-5-5-15,-7-6 16,-4-5-1,-7-1-15,6-5 16,-11-2-16,0-4 16,-5-5-1,-4-6-15,-5-3 16,-2-2 0,-1-6-16,-3-6 15,-5-5 1,-6-6-1,-3-3-15,-2-5 0,-7-3 16,-1-6 0,-1-2-16,0-4 15</inkml:trace>
</inkml:ink>
</file>

<file path=ppt/ink/ink2.xml><?xml version="1.0" encoding="utf-8"?>
<inkml:ink xmlns:inkml="http://www.w3.org/2003/InkML">
  <inkml:definitions>
    <inkml:context xml:id="ctx0">
      <inkml:inkSource xml:id="inkSrc0">
        <inkml:traceFormat>
          <inkml:channel name="X" type="integer" max="12064" units="cm"/>
          <inkml:channel name="Y" type="integer" max="754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5-04-06T03:42:21.203"/>
    </inkml:context>
    <inkml:brush xml:id="br0">
      <inkml:brushProperty name="width" value="0.05292" units="cm"/>
      <inkml:brushProperty name="height" value="0.05292" units="cm"/>
      <inkml:brushProperty name="color" value="#002060"/>
    </inkml:brush>
  </inkml:definitions>
  <inkml:trace contextRef="#ctx0" brushRef="#br0">13334 7552 0,'0'0'0,"0"0"0,0 0 0,0 0 0,40 53 15,16 23-15,22 39 16,4 37 0,-6 27-16</inkml:trace>
  <inkml:trace contextRef="#ctx0" brushRef="#br0" timeOffset="467.28">12593 15454 0,'0'0'0,"0"0"16,0 0-1,0 0-15,0 0 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A5EC0-E75B-43C0-0FE6-A76B2FC3FF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7789EBB-8AB6-735C-E93F-786A615469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4E4EF4-0B77-8ADC-F049-D7E65D194480}"/>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5" name="Footer Placeholder 4">
            <a:extLst>
              <a:ext uri="{FF2B5EF4-FFF2-40B4-BE49-F238E27FC236}">
                <a16:creationId xmlns:a16="http://schemas.microsoft.com/office/drawing/2014/main" id="{3F4C8AEB-F21D-A83F-6628-C673878FF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EFC49C-960A-AD2B-692E-600BBA3ACDC4}"/>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3285064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7214-841D-CDC1-7292-A6B5EF67BB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5648A1-A7B3-21AE-59AD-08183ADCF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F2B081-519F-500A-6B37-C66EEF82975F}"/>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5" name="Footer Placeholder 4">
            <a:extLst>
              <a:ext uri="{FF2B5EF4-FFF2-40B4-BE49-F238E27FC236}">
                <a16:creationId xmlns:a16="http://schemas.microsoft.com/office/drawing/2014/main" id="{9773E3B3-40BD-6E0A-CD89-0B15EBB916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5D10AB-54F1-FEDC-2877-8B74C0CC05A8}"/>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2017348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5DAC5-052B-E45F-771C-1ED49BB311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E33495-C48B-0359-4331-DA53D5E833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0EC8BC-7AE7-C66A-9B53-33F2C1865AAA}"/>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5" name="Footer Placeholder 4">
            <a:extLst>
              <a:ext uri="{FF2B5EF4-FFF2-40B4-BE49-F238E27FC236}">
                <a16:creationId xmlns:a16="http://schemas.microsoft.com/office/drawing/2014/main" id="{B726A815-1837-ED3C-6AF7-F06460C1E1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AEB4A0-6436-BD8C-B764-7EA07F405936}"/>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385990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95AE-2C07-7D2D-7485-AC3E53CA59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1E279E-AAF6-B2C5-EF8A-A6919DC82E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5DE51F-418B-C9DB-B443-EA38FCE1699D}"/>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5" name="Footer Placeholder 4">
            <a:extLst>
              <a:ext uri="{FF2B5EF4-FFF2-40B4-BE49-F238E27FC236}">
                <a16:creationId xmlns:a16="http://schemas.microsoft.com/office/drawing/2014/main" id="{A3DF7DBB-25C8-13E2-39EE-62A28DE81A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7DA6A8-E9D4-FFB1-927E-9E44A3CC138E}"/>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2025463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25940-D8D6-20A2-2394-3B08508E9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45A48C-A340-8AD7-55FE-463040632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203E86-059E-FC3D-078B-12A7D427FE3D}"/>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5" name="Footer Placeholder 4">
            <a:extLst>
              <a:ext uri="{FF2B5EF4-FFF2-40B4-BE49-F238E27FC236}">
                <a16:creationId xmlns:a16="http://schemas.microsoft.com/office/drawing/2014/main" id="{F2234DD1-8E59-1B30-B34B-007DB5A207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2BBCA3-82C4-D557-8FCB-46418982E68F}"/>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3136899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4682-BA50-0060-0453-591D5ED1AA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7254E6-29C8-FAFB-6CCF-7E29C1C1AE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C3AAD4-0C6E-AE8E-C62A-886E34F41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5E4455-0A04-FCB0-3113-D13550DF29CC}"/>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6" name="Footer Placeholder 5">
            <a:extLst>
              <a:ext uri="{FF2B5EF4-FFF2-40B4-BE49-F238E27FC236}">
                <a16:creationId xmlns:a16="http://schemas.microsoft.com/office/drawing/2014/main" id="{017C75B4-7CB0-5092-8693-F6144451D4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5E5B6C-03D6-C37E-055C-70E456AF6720}"/>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3754182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D3D5-3FF7-CE74-D968-487CD65F83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97FB0D-1D50-1024-B1B0-1FBDD1FF2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01462-7FD7-66BE-16AA-2786295347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53896A-80B0-0DCB-FCCC-F471492911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255D0F-DFBC-71F9-F9A0-381B90E0AF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1A913E-A02C-F28F-F992-AA3473FF5320}"/>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8" name="Footer Placeholder 7">
            <a:extLst>
              <a:ext uri="{FF2B5EF4-FFF2-40B4-BE49-F238E27FC236}">
                <a16:creationId xmlns:a16="http://schemas.microsoft.com/office/drawing/2014/main" id="{E06C6F79-E5A4-D213-B4CD-F1191B0F97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27C2A8-E573-0F38-3E31-3FD40976EF2B}"/>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237934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1C4E-4A4A-BC6D-6DB8-EFB57B51A8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AF20B2-B84D-4A5E-CD4C-4F084B296FC3}"/>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4" name="Footer Placeholder 3">
            <a:extLst>
              <a:ext uri="{FF2B5EF4-FFF2-40B4-BE49-F238E27FC236}">
                <a16:creationId xmlns:a16="http://schemas.microsoft.com/office/drawing/2014/main" id="{16F3AF75-1E73-1C2A-681F-B4EB1AED25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F0E86D-8152-AE33-EC39-C1E5E0AB1C1F}"/>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81752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E4879-D954-D255-EDA7-F86B6B4A8592}"/>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3" name="Footer Placeholder 2">
            <a:extLst>
              <a:ext uri="{FF2B5EF4-FFF2-40B4-BE49-F238E27FC236}">
                <a16:creationId xmlns:a16="http://schemas.microsoft.com/office/drawing/2014/main" id="{31486FFC-5430-7DA2-B1C5-90865D99D6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05231C-A910-893E-E930-9F6873C47DE1}"/>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154393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1D8F-10D6-E260-DB3B-90E0FEF9A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66A0FF-DDCC-9B41-490D-3FB42F5AF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47B5C5-5920-2094-3FB9-EC40268407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B2F2D-48B4-758F-E2C9-9E82FE557132}"/>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6" name="Footer Placeholder 5">
            <a:extLst>
              <a:ext uri="{FF2B5EF4-FFF2-40B4-BE49-F238E27FC236}">
                <a16:creationId xmlns:a16="http://schemas.microsoft.com/office/drawing/2014/main" id="{FEB5F07C-98E6-9FA8-4D62-B0C30164F0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AFB73C-0C28-667D-8967-CC232BCD26AE}"/>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3966854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1-C2E6-04F8-E200-F24DCA9B97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2D9494-E2AD-CF60-D99E-D181E3488D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595DDE0-5B22-A817-0839-AFD37669A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573A0-F277-7E3E-EFA9-20FD75B75CAD}"/>
              </a:ext>
            </a:extLst>
          </p:cNvPr>
          <p:cNvSpPr>
            <a:spLocks noGrp="1"/>
          </p:cNvSpPr>
          <p:nvPr>
            <p:ph type="dt" sz="half" idx="10"/>
          </p:nvPr>
        </p:nvSpPr>
        <p:spPr/>
        <p:txBody>
          <a:bodyPr/>
          <a:lstStyle/>
          <a:p>
            <a:fld id="{3AF250E3-D71F-45DC-A0D2-ACF4AB14D2DA}" type="datetimeFigureOut">
              <a:rPr lang="en-IN" smtClean="0"/>
              <a:t>25-05-2025</a:t>
            </a:fld>
            <a:endParaRPr lang="en-IN"/>
          </a:p>
        </p:txBody>
      </p:sp>
      <p:sp>
        <p:nvSpPr>
          <p:cNvPr id="6" name="Footer Placeholder 5">
            <a:extLst>
              <a:ext uri="{FF2B5EF4-FFF2-40B4-BE49-F238E27FC236}">
                <a16:creationId xmlns:a16="http://schemas.microsoft.com/office/drawing/2014/main" id="{42CA4929-AC6A-38D1-C78F-FA9DB17E31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628DB9-3D4F-CBE3-F78C-B6CB69A3DC3C}"/>
              </a:ext>
            </a:extLst>
          </p:cNvPr>
          <p:cNvSpPr>
            <a:spLocks noGrp="1"/>
          </p:cNvSpPr>
          <p:nvPr>
            <p:ph type="sldNum" sz="quarter" idx="12"/>
          </p:nvPr>
        </p:nvSpPr>
        <p:spPr/>
        <p:txBody>
          <a:bodyPr/>
          <a:lstStyle/>
          <a:p>
            <a:fld id="{12F3E81D-DC09-472A-B093-F51799E42D0C}" type="slidenum">
              <a:rPr lang="en-IN" smtClean="0"/>
              <a:t>‹#›</a:t>
            </a:fld>
            <a:endParaRPr lang="en-IN"/>
          </a:p>
        </p:txBody>
      </p:sp>
    </p:spTree>
    <p:extLst>
      <p:ext uri="{BB962C8B-B14F-4D97-AF65-F5344CB8AC3E}">
        <p14:creationId xmlns:p14="http://schemas.microsoft.com/office/powerpoint/2010/main" val="39394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28E19-DD49-0216-1243-C3BB978D7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CF0BCC-EF70-25B6-4C6E-FB727ACD2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81BAFC-63B5-9451-8594-D0A209B86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F250E3-D71F-45DC-A0D2-ACF4AB14D2DA}" type="datetimeFigureOut">
              <a:rPr lang="en-IN" smtClean="0"/>
              <a:t>25-05-2025</a:t>
            </a:fld>
            <a:endParaRPr lang="en-IN"/>
          </a:p>
        </p:txBody>
      </p:sp>
      <p:sp>
        <p:nvSpPr>
          <p:cNvPr id="5" name="Footer Placeholder 4">
            <a:extLst>
              <a:ext uri="{FF2B5EF4-FFF2-40B4-BE49-F238E27FC236}">
                <a16:creationId xmlns:a16="http://schemas.microsoft.com/office/drawing/2014/main" id="{CF4143CD-D56A-6153-515B-CDA78CC19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808D3D3-15A7-E10A-549A-719ADA89ED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F3E81D-DC09-472A-B093-F51799E42D0C}" type="slidenum">
              <a:rPr lang="en-IN" smtClean="0"/>
              <a:t>‹#›</a:t>
            </a:fld>
            <a:endParaRPr lang="en-IN"/>
          </a:p>
        </p:txBody>
      </p:sp>
    </p:spTree>
    <p:extLst>
      <p:ext uri="{BB962C8B-B14F-4D97-AF65-F5344CB8AC3E}">
        <p14:creationId xmlns:p14="http://schemas.microsoft.com/office/powerpoint/2010/main" val="3818538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engati.com/glossary/backpropagati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uman brain nerve cells">
            <a:extLst>
              <a:ext uri="{FF2B5EF4-FFF2-40B4-BE49-F238E27FC236}">
                <a16:creationId xmlns:a16="http://schemas.microsoft.com/office/drawing/2014/main" id="{3EE81A75-D8FE-F265-4712-B7E4A17E3E47}"/>
              </a:ext>
            </a:extLst>
          </p:cNvPr>
          <p:cNvPicPr>
            <a:picLocks noChangeAspect="1"/>
          </p:cNvPicPr>
          <p:nvPr/>
        </p:nvPicPr>
        <p:blipFill rotWithShape="1">
          <a:blip r:embed="rId2"/>
          <a:srcRect t="2500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D2172-0197-24B5-91CC-D269A47DA4B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a:solidFill>
                  <a:srgbClr val="FFFFFF"/>
                </a:solidFill>
              </a:rPr>
              <a:t>Convolutional Neural Network</a:t>
            </a:r>
          </a:p>
        </p:txBody>
      </p:sp>
      <p:sp>
        <p:nvSpPr>
          <p:cNvPr id="3" name="Subtitle 2">
            <a:extLst>
              <a:ext uri="{FF2B5EF4-FFF2-40B4-BE49-F238E27FC236}">
                <a16:creationId xmlns:a16="http://schemas.microsoft.com/office/drawing/2014/main" id="{8B5561F0-A9CD-E991-52ED-43A620219D7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IN">
              <a:solidFill>
                <a:srgbClr val="FFFFFF"/>
              </a:solidFill>
            </a:endParaRPr>
          </a:p>
        </p:txBody>
      </p:sp>
    </p:spTree>
    <p:extLst>
      <p:ext uri="{BB962C8B-B14F-4D97-AF65-F5344CB8AC3E}">
        <p14:creationId xmlns:p14="http://schemas.microsoft.com/office/powerpoint/2010/main" val="151541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340DF-04DE-A402-F11E-5F23B343E376}"/>
              </a:ext>
            </a:extLst>
          </p:cNvPr>
          <p:cNvPicPr>
            <a:picLocks noChangeAspect="1"/>
          </p:cNvPicPr>
          <p:nvPr/>
        </p:nvPicPr>
        <p:blipFill>
          <a:blip r:embed="rId2"/>
          <a:stretch>
            <a:fillRect/>
          </a:stretch>
        </p:blipFill>
        <p:spPr>
          <a:xfrm>
            <a:off x="1058567" y="315311"/>
            <a:ext cx="10240054" cy="6199210"/>
          </a:xfrm>
          <a:prstGeom prst="rect">
            <a:avLst/>
          </a:prstGeom>
        </p:spPr>
      </p:pic>
    </p:spTree>
    <p:extLst>
      <p:ext uri="{BB962C8B-B14F-4D97-AF65-F5344CB8AC3E}">
        <p14:creationId xmlns:p14="http://schemas.microsoft.com/office/powerpoint/2010/main" val="2226762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47AA63-AC17-D143-06AD-2989B381C3B4}"/>
              </a:ext>
            </a:extLst>
          </p:cNvPr>
          <p:cNvPicPr>
            <a:picLocks noChangeAspect="1"/>
          </p:cNvPicPr>
          <p:nvPr/>
        </p:nvPicPr>
        <p:blipFill>
          <a:blip r:embed="rId2"/>
          <a:stretch>
            <a:fillRect/>
          </a:stretch>
        </p:blipFill>
        <p:spPr>
          <a:xfrm>
            <a:off x="1187669" y="1828800"/>
            <a:ext cx="9816661" cy="4698752"/>
          </a:xfrm>
          <a:prstGeom prst="rect">
            <a:avLst/>
          </a:prstGeom>
        </p:spPr>
      </p:pic>
      <p:sp>
        <p:nvSpPr>
          <p:cNvPr id="6" name="Title 5">
            <a:extLst>
              <a:ext uri="{FF2B5EF4-FFF2-40B4-BE49-F238E27FC236}">
                <a16:creationId xmlns:a16="http://schemas.microsoft.com/office/drawing/2014/main" id="{8CC4646F-A471-C36F-D86E-01105074A3EA}"/>
              </a:ext>
            </a:extLst>
          </p:cNvPr>
          <p:cNvSpPr>
            <a:spLocks noGrp="1"/>
          </p:cNvSpPr>
          <p:nvPr>
            <p:ph type="title"/>
          </p:nvPr>
        </p:nvSpPr>
        <p:spPr/>
        <p:txBody>
          <a:bodyPr/>
          <a:lstStyle/>
          <a:p>
            <a:r>
              <a:rPr lang="en-IN" dirty="0"/>
              <a:t>Sliding window filter</a:t>
            </a:r>
          </a:p>
        </p:txBody>
      </p:sp>
    </p:spTree>
    <p:extLst>
      <p:ext uri="{BB962C8B-B14F-4D97-AF65-F5344CB8AC3E}">
        <p14:creationId xmlns:p14="http://schemas.microsoft.com/office/powerpoint/2010/main" val="2893094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A726-0BFB-A42A-90A7-7ADD02555932}"/>
              </a:ext>
            </a:extLst>
          </p:cNvPr>
          <p:cNvSpPr>
            <a:spLocks noGrp="1"/>
          </p:cNvSpPr>
          <p:nvPr>
            <p:ph type="title"/>
          </p:nvPr>
        </p:nvSpPr>
        <p:spPr/>
        <p:txBody>
          <a:bodyPr/>
          <a:lstStyle/>
          <a:p>
            <a:r>
              <a:rPr lang="en-IN" dirty="0"/>
              <a:t>convolution</a:t>
            </a:r>
          </a:p>
        </p:txBody>
      </p:sp>
      <p:pic>
        <p:nvPicPr>
          <p:cNvPr id="4" name="Picture 3" descr="A screenshot of a grid">
            <a:extLst>
              <a:ext uri="{FF2B5EF4-FFF2-40B4-BE49-F238E27FC236}">
                <a16:creationId xmlns:a16="http://schemas.microsoft.com/office/drawing/2014/main" id="{5BABD4F5-C041-ABCF-EF7A-4097C574C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333" y="2074653"/>
            <a:ext cx="6137688" cy="4480746"/>
          </a:xfrm>
          <a:prstGeom prst="rect">
            <a:avLst/>
          </a:prstGeom>
        </p:spPr>
      </p:pic>
    </p:spTree>
    <p:extLst>
      <p:ext uri="{BB962C8B-B14F-4D97-AF65-F5344CB8AC3E}">
        <p14:creationId xmlns:p14="http://schemas.microsoft.com/office/powerpoint/2010/main" val="234806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44D16F-9FA2-3911-2DC3-1F604B84C3CA}"/>
              </a:ext>
            </a:extLst>
          </p:cNvPr>
          <p:cNvSpPr>
            <a:spLocks noGrp="1"/>
          </p:cNvSpPr>
          <p:nvPr>
            <p:ph type="title"/>
          </p:nvPr>
        </p:nvSpPr>
        <p:spPr/>
        <p:txBody>
          <a:bodyPr/>
          <a:lstStyle/>
          <a:p>
            <a:r>
              <a:rPr lang="en-US" b="0" i="0" dirty="0">
                <a:solidFill>
                  <a:srgbClr val="272C37"/>
                </a:solidFill>
                <a:effectLst/>
                <a:latin typeface="Roboto" panose="02000000000000000000" pitchFamily="2" charset="0"/>
              </a:rPr>
              <a:t>Convolution Layer</a:t>
            </a:r>
            <a:br>
              <a:rPr lang="en-US" b="0" i="0" dirty="0">
                <a:solidFill>
                  <a:srgbClr val="272C37"/>
                </a:solidFill>
                <a:effectLst/>
                <a:latin typeface="Roboto" panose="02000000000000000000" pitchFamily="2" charset="0"/>
              </a:rPr>
            </a:br>
            <a:endParaRPr lang="en-IN" dirty="0"/>
          </a:p>
        </p:txBody>
      </p:sp>
      <p:sp>
        <p:nvSpPr>
          <p:cNvPr id="4" name="Content Placeholder 3">
            <a:extLst>
              <a:ext uri="{FF2B5EF4-FFF2-40B4-BE49-F238E27FC236}">
                <a16:creationId xmlns:a16="http://schemas.microsoft.com/office/drawing/2014/main" id="{4DA07B70-4B93-12D7-7D53-DF1D332A80EB}"/>
              </a:ext>
            </a:extLst>
          </p:cNvPr>
          <p:cNvSpPr>
            <a:spLocks noGrp="1"/>
          </p:cNvSpPr>
          <p:nvPr>
            <p:ph idx="1"/>
          </p:nvPr>
        </p:nvSpPr>
        <p:spPr/>
        <p:txBody>
          <a:bodyPr/>
          <a:lstStyle/>
          <a:p>
            <a:pPr algn="l"/>
            <a:r>
              <a:rPr lang="en-US" b="0" i="0" dirty="0">
                <a:solidFill>
                  <a:srgbClr val="51565E"/>
                </a:solidFill>
                <a:effectLst/>
                <a:latin typeface="Roboto" panose="02000000000000000000" pitchFamily="2" charset="0"/>
              </a:rPr>
              <a:t>This is the first step in the process of extracting valuable features from an image. A convolution layer has several filters that perform the convolution operation. </a:t>
            </a:r>
          </a:p>
          <a:p>
            <a:pPr algn="l"/>
            <a:r>
              <a:rPr lang="en-US" b="0" i="0" dirty="0">
                <a:solidFill>
                  <a:srgbClr val="51565E"/>
                </a:solidFill>
                <a:effectLst/>
                <a:latin typeface="Roboto" panose="02000000000000000000" pitchFamily="2" charset="0"/>
              </a:rPr>
              <a:t>Every image is considered as a matrix of pixel values.</a:t>
            </a:r>
          </a:p>
          <a:p>
            <a:pPr algn="l"/>
            <a:r>
              <a:rPr lang="en-US" b="0" i="0" dirty="0">
                <a:solidFill>
                  <a:srgbClr val="51565E"/>
                </a:solidFill>
                <a:effectLst/>
                <a:latin typeface="Roboto" panose="02000000000000000000" pitchFamily="2" charset="0"/>
              </a:rPr>
              <a:t>Consider the following 5x5 image whose pixel values are either 0 or 1. There’s also a filter matrix with a dimension of 3x3. </a:t>
            </a:r>
          </a:p>
          <a:p>
            <a:pPr algn="l"/>
            <a:r>
              <a:rPr lang="en-US" b="0" i="0" dirty="0">
                <a:solidFill>
                  <a:srgbClr val="51565E"/>
                </a:solidFill>
                <a:effectLst/>
                <a:latin typeface="Roboto" panose="02000000000000000000" pitchFamily="2" charset="0"/>
              </a:rPr>
              <a:t>Slide the filter matrix over the image and compute the dot product to get the convolved feature matrix.</a:t>
            </a:r>
          </a:p>
          <a:p>
            <a:endParaRPr lang="en-IN" dirty="0"/>
          </a:p>
        </p:txBody>
      </p:sp>
    </p:spTree>
    <p:extLst>
      <p:ext uri="{BB962C8B-B14F-4D97-AF65-F5344CB8AC3E}">
        <p14:creationId xmlns:p14="http://schemas.microsoft.com/office/powerpoint/2010/main" val="3669224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5A1C7B-1967-17B4-0283-C1666ADFDE10}"/>
              </a:ext>
            </a:extLst>
          </p:cNvPr>
          <p:cNvPicPr>
            <a:picLocks noChangeAspect="1"/>
          </p:cNvPicPr>
          <p:nvPr/>
        </p:nvPicPr>
        <p:blipFill>
          <a:blip r:embed="rId2"/>
          <a:stretch>
            <a:fillRect/>
          </a:stretch>
        </p:blipFill>
        <p:spPr>
          <a:xfrm>
            <a:off x="450759" y="1061048"/>
            <a:ext cx="11255688" cy="4772904"/>
          </a:xfrm>
          <a:prstGeom prst="rect">
            <a:avLst/>
          </a:prstGeom>
        </p:spPr>
      </p:pic>
    </p:spTree>
    <p:extLst>
      <p:ext uri="{BB962C8B-B14F-4D97-AF65-F5344CB8AC3E}">
        <p14:creationId xmlns:p14="http://schemas.microsoft.com/office/powerpoint/2010/main" val="2962865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1E7BC1-6979-8A66-B699-F39F3B912A93}"/>
              </a:ext>
            </a:extLst>
          </p:cNvPr>
          <p:cNvPicPr>
            <a:picLocks noChangeAspect="1"/>
          </p:cNvPicPr>
          <p:nvPr/>
        </p:nvPicPr>
        <p:blipFill>
          <a:blip r:embed="rId2"/>
          <a:stretch>
            <a:fillRect/>
          </a:stretch>
        </p:blipFill>
        <p:spPr>
          <a:xfrm>
            <a:off x="1084512" y="404037"/>
            <a:ext cx="10675097" cy="5902169"/>
          </a:xfrm>
          <a:prstGeom prst="rect">
            <a:avLst/>
          </a:prstGeom>
        </p:spPr>
      </p:pic>
    </p:spTree>
    <p:extLst>
      <p:ext uri="{BB962C8B-B14F-4D97-AF65-F5344CB8AC3E}">
        <p14:creationId xmlns:p14="http://schemas.microsoft.com/office/powerpoint/2010/main" val="283910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F5788-00EC-EE1F-C138-12006AE2C1E6}"/>
              </a:ext>
            </a:extLst>
          </p:cNvPr>
          <p:cNvPicPr>
            <a:picLocks noChangeAspect="1"/>
          </p:cNvPicPr>
          <p:nvPr/>
        </p:nvPicPr>
        <p:blipFill rotWithShape="1">
          <a:blip r:embed="rId2"/>
          <a:srcRect l="11002" t="2823"/>
          <a:stretch/>
        </p:blipFill>
        <p:spPr>
          <a:xfrm>
            <a:off x="944879" y="1595120"/>
            <a:ext cx="10302241" cy="4318000"/>
          </a:xfrm>
          <a:prstGeom prst="rect">
            <a:avLst/>
          </a:prstGeom>
        </p:spPr>
      </p:pic>
      <p:sp>
        <p:nvSpPr>
          <p:cNvPr id="4" name="Title 3">
            <a:extLst>
              <a:ext uri="{FF2B5EF4-FFF2-40B4-BE49-F238E27FC236}">
                <a16:creationId xmlns:a16="http://schemas.microsoft.com/office/drawing/2014/main" id="{A9AFD08E-C394-EB4B-2420-04282AB93CC9}"/>
              </a:ext>
            </a:extLst>
          </p:cNvPr>
          <p:cNvSpPr>
            <a:spLocks noGrp="1"/>
          </p:cNvSpPr>
          <p:nvPr>
            <p:ph type="title"/>
          </p:nvPr>
        </p:nvSpPr>
        <p:spPr/>
        <p:txBody>
          <a:bodyPr/>
          <a:lstStyle/>
          <a:p>
            <a:r>
              <a:rPr lang="en-IN" dirty="0"/>
              <a:t>Kernel operation for grayscale images</a:t>
            </a:r>
          </a:p>
        </p:txBody>
      </p:sp>
    </p:spTree>
    <p:extLst>
      <p:ext uri="{BB962C8B-B14F-4D97-AF65-F5344CB8AC3E}">
        <p14:creationId xmlns:p14="http://schemas.microsoft.com/office/powerpoint/2010/main" val="342889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B4F2-3DD5-EE7A-9DE4-0832D14AD273}"/>
              </a:ext>
            </a:extLst>
          </p:cNvPr>
          <p:cNvSpPr>
            <a:spLocks noGrp="1"/>
          </p:cNvSpPr>
          <p:nvPr>
            <p:ph type="title"/>
          </p:nvPr>
        </p:nvSpPr>
        <p:spPr/>
        <p:txBody>
          <a:bodyPr/>
          <a:lstStyle/>
          <a:p>
            <a:r>
              <a:rPr lang="en-IN" dirty="0"/>
              <a:t>Vertical edge detection example</a:t>
            </a:r>
          </a:p>
        </p:txBody>
      </p:sp>
      <p:pic>
        <p:nvPicPr>
          <p:cNvPr id="3074" name="Picture 2">
            <a:extLst>
              <a:ext uri="{FF2B5EF4-FFF2-40B4-BE49-F238E27FC236}">
                <a16:creationId xmlns:a16="http://schemas.microsoft.com/office/drawing/2014/main" id="{3A873428-A382-0668-510E-45E68DCDC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01089"/>
            <a:ext cx="6370320" cy="455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510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70B1-B8EB-3479-AA03-38B7C9ACE3C2}"/>
              </a:ext>
            </a:extLst>
          </p:cNvPr>
          <p:cNvSpPr>
            <a:spLocks noGrp="1"/>
          </p:cNvSpPr>
          <p:nvPr>
            <p:ph type="title"/>
          </p:nvPr>
        </p:nvSpPr>
        <p:spPr>
          <a:xfrm>
            <a:off x="661251" y="1474970"/>
            <a:ext cx="2821967" cy="3144914"/>
          </a:xfrm>
        </p:spPr>
        <p:txBody>
          <a:bodyPr anchor="ctr">
            <a:normAutofit/>
          </a:bodyPr>
          <a:lstStyle/>
          <a:p>
            <a:r>
              <a:rPr lang="en-IN" dirty="0"/>
              <a:t>Convolve the image with a 3x3 filter</a:t>
            </a:r>
          </a:p>
        </p:txBody>
      </p:sp>
      <p:pic>
        <p:nvPicPr>
          <p:cNvPr id="4098" name="Picture 2">
            <a:extLst>
              <a:ext uri="{FF2B5EF4-FFF2-40B4-BE49-F238E27FC236}">
                <a16:creationId xmlns:a16="http://schemas.microsoft.com/office/drawing/2014/main" id="{AAA1DDE9-0DE5-522C-799B-93A135CF9E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97" t="17617" r="634" b="27292"/>
          <a:stretch/>
        </p:blipFill>
        <p:spPr bwMode="auto">
          <a:xfrm>
            <a:off x="4618373" y="1205732"/>
            <a:ext cx="6282918" cy="368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730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6CAD-348E-7367-E027-59F76E003401}"/>
              </a:ext>
            </a:extLst>
          </p:cNvPr>
          <p:cNvSpPr>
            <a:spLocks noGrp="1"/>
          </p:cNvSpPr>
          <p:nvPr>
            <p:ph type="title"/>
          </p:nvPr>
        </p:nvSpPr>
        <p:spPr>
          <a:xfrm>
            <a:off x="661251" y="1474970"/>
            <a:ext cx="2821967" cy="3144914"/>
          </a:xfrm>
        </p:spPr>
        <p:txBody>
          <a:bodyPr anchor="ctr">
            <a:normAutofit/>
          </a:bodyPr>
          <a:lstStyle/>
          <a:p>
            <a:r>
              <a:rPr lang="en-IN" dirty="0"/>
              <a:t>Output feature map</a:t>
            </a:r>
          </a:p>
        </p:txBody>
      </p:sp>
      <p:pic>
        <p:nvPicPr>
          <p:cNvPr id="5122" name="Picture 2">
            <a:extLst>
              <a:ext uri="{FF2B5EF4-FFF2-40B4-BE49-F238E27FC236}">
                <a16:creationId xmlns:a16="http://schemas.microsoft.com/office/drawing/2014/main" id="{DE5FA1C1-8E57-76CB-7E4A-4DBE1D93F2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18373" y="1282360"/>
            <a:ext cx="6282918" cy="353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17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917A3-8EDB-696F-F1AB-100163FC756F}"/>
              </a:ext>
            </a:extLst>
          </p:cNvPr>
          <p:cNvSpPr>
            <a:spLocks noGrp="1"/>
          </p:cNvSpPr>
          <p:nvPr>
            <p:ph type="title"/>
          </p:nvPr>
        </p:nvSpPr>
        <p:spPr/>
        <p:txBody>
          <a:bodyPr/>
          <a:lstStyle/>
          <a:p>
            <a:r>
              <a:rPr lang="en-IN" dirty="0"/>
              <a:t>CNN</a:t>
            </a:r>
          </a:p>
        </p:txBody>
      </p:sp>
      <p:sp>
        <p:nvSpPr>
          <p:cNvPr id="5" name="Content Placeholder 4">
            <a:extLst>
              <a:ext uri="{FF2B5EF4-FFF2-40B4-BE49-F238E27FC236}">
                <a16:creationId xmlns:a16="http://schemas.microsoft.com/office/drawing/2014/main" id="{E9B02074-AA4E-6B66-FC52-32686C18F0B8}"/>
              </a:ext>
            </a:extLst>
          </p:cNvPr>
          <p:cNvSpPr>
            <a:spLocks noGrp="1"/>
          </p:cNvSpPr>
          <p:nvPr>
            <p:ph idx="1"/>
          </p:nvPr>
        </p:nvSpPr>
        <p:spPr/>
        <p:txBody>
          <a:bodyPr>
            <a:normAutofit/>
          </a:bodyPr>
          <a:lstStyle/>
          <a:p>
            <a:r>
              <a:rPr lang="en-US" sz="4000" dirty="0"/>
              <a:t>A Convolutional Neural Network (CNN) is a type of Deep Learning neural network architecture commonly used in Computer Vision. </a:t>
            </a:r>
          </a:p>
          <a:p>
            <a:r>
              <a:rPr lang="en-US" sz="4000" dirty="0"/>
              <a:t>Computer vision is a field of Artificial Intelligence that enables a computer to understand and interpret the image or visual data. </a:t>
            </a:r>
            <a:endParaRPr lang="en-IN" sz="4000" dirty="0"/>
          </a:p>
        </p:txBody>
      </p:sp>
    </p:spTree>
    <p:extLst>
      <p:ext uri="{BB962C8B-B14F-4D97-AF65-F5344CB8AC3E}">
        <p14:creationId xmlns:p14="http://schemas.microsoft.com/office/powerpoint/2010/main" val="1754149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C819-E0CD-2D7F-8A74-64CE89B37F37}"/>
              </a:ext>
            </a:extLst>
          </p:cNvPr>
          <p:cNvSpPr>
            <a:spLocks noGrp="1"/>
          </p:cNvSpPr>
          <p:nvPr>
            <p:ph type="title"/>
          </p:nvPr>
        </p:nvSpPr>
        <p:spPr>
          <a:xfrm>
            <a:off x="661251" y="1474970"/>
            <a:ext cx="2821967" cy="3144914"/>
          </a:xfrm>
        </p:spPr>
        <p:txBody>
          <a:bodyPr anchor="ctr">
            <a:normAutofit/>
          </a:bodyPr>
          <a:lstStyle/>
          <a:p>
            <a:r>
              <a:rPr lang="en-IN" dirty="0"/>
              <a:t>Vertical and horizontal edge detection</a:t>
            </a:r>
          </a:p>
        </p:txBody>
      </p:sp>
      <p:pic>
        <p:nvPicPr>
          <p:cNvPr id="6146" name="Picture 2">
            <a:extLst>
              <a:ext uri="{FF2B5EF4-FFF2-40B4-BE49-F238E27FC236}">
                <a16:creationId xmlns:a16="http://schemas.microsoft.com/office/drawing/2014/main" id="{8E587D30-094D-095E-D952-1AC65D18F1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18373" y="1282360"/>
            <a:ext cx="6282918" cy="353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509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3204D4-A506-497B-AF58-E86D2BDBE27C}"/>
              </a:ext>
            </a:extLst>
          </p:cNvPr>
          <p:cNvSpPr>
            <a:spLocks noGrp="1"/>
          </p:cNvSpPr>
          <p:nvPr>
            <p:ph type="ctrTitle"/>
          </p:nvPr>
        </p:nvSpPr>
        <p:spPr>
          <a:xfrm>
            <a:off x="6188028" y="1536179"/>
            <a:ext cx="4987793" cy="2135125"/>
          </a:xfrm>
        </p:spPr>
        <p:txBody>
          <a:bodyPr>
            <a:normAutofit/>
          </a:bodyPr>
          <a:lstStyle/>
          <a:p>
            <a:r>
              <a:rPr lang="en-IN" sz="4000" dirty="0"/>
              <a:t>Activation functions in CNN</a:t>
            </a:r>
          </a:p>
        </p:txBody>
      </p:sp>
      <p:sp>
        <p:nvSpPr>
          <p:cNvPr id="4" name="Subtitle 3">
            <a:extLst>
              <a:ext uri="{FF2B5EF4-FFF2-40B4-BE49-F238E27FC236}">
                <a16:creationId xmlns:a16="http://schemas.microsoft.com/office/drawing/2014/main" id="{0B3D6664-3E6A-4243-E3F4-CDAEFB2756EE}"/>
              </a:ext>
            </a:extLst>
          </p:cNvPr>
          <p:cNvSpPr>
            <a:spLocks noGrp="1"/>
          </p:cNvSpPr>
          <p:nvPr>
            <p:ph type="subTitle" idx="1"/>
          </p:nvPr>
        </p:nvSpPr>
        <p:spPr>
          <a:xfrm>
            <a:off x="6188028" y="3930447"/>
            <a:ext cx="4987793" cy="1263985"/>
          </a:xfrm>
        </p:spPr>
        <p:txBody>
          <a:bodyPr>
            <a:normAutofit/>
          </a:bodyPr>
          <a:lstStyle/>
          <a:p>
            <a:endParaRPr lang="en-IN" sz="2000">
              <a:solidFill>
                <a:srgbClr val="FFFFFF"/>
              </a:solidFill>
            </a:endParaRPr>
          </a:p>
        </p:txBody>
      </p:sp>
      <p:pic>
        <p:nvPicPr>
          <p:cNvPr id="6" name="Picture 5" descr="Hand with red strings">
            <a:extLst>
              <a:ext uri="{FF2B5EF4-FFF2-40B4-BE49-F238E27FC236}">
                <a16:creationId xmlns:a16="http://schemas.microsoft.com/office/drawing/2014/main" id="{5B7A2850-6A8B-C316-6B75-A835F1D90EB8}"/>
              </a:ext>
            </a:extLst>
          </p:cNvPr>
          <p:cNvPicPr>
            <a:picLocks noChangeAspect="1"/>
          </p:cNvPicPr>
          <p:nvPr/>
        </p:nvPicPr>
        <p:blipFill rotWithShape="1">
          <a:blip r:embed="rId2"/>
          <a:srcRect l="26851" r="22867"/>
          <a:stretch/>
        </p:blipFill>
        <p:spPr>
          <a:xfrm>
            <a:off x="20" y="-7622"/>
            <a:ext cx="5171828" cy="6865622"/>
          </a:xfrm>
          <a:prstGeom prst="rect">
            <a:avLst/>
          </a:prstGeom>
        </p:spPr>
      </p:pic>
    </p:spTree>
    <p:extLst>
      <p:ext uri="{BB962C8B-B14F-4D97-AF65-F5344CB8AC3E}">
        <p14:creationId xmlns:p14="http://schemas.microsoft.com/office/powerpoint/2010/main" val="224519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713AB-4225-EC1B-8608-2C84E1E3CE59}"/>
              </a:ext>
            </a:extLst>
          </p:cNvPr>
          <p:cNvSpPr>
            <a:spLocks noGrp="1"/>
          </p:cNvSpPr>
          <p:nvPr>
            <p:ph type="title"/>
          </p:nvPr>
        </p:nvSpPr>
        <p:spPr/>
        <p:txBody>
          <a:bodyPr/>
          <a:lstStyle/>
          <a:p>
            <a:r>
              <a:rPr lang="en-US" dirty="0"/>
              <a:t>WHAT IS THE RELU ACTIVATION FUNCTION?</a:t>
            </a:r>
            <a:br>
              <a:rPr lang="en-US" dirty="0"/>
            </a:br>
            <a:endParaRPr lang="en-IN" dirty="0"/>
          </a:p>
        </p:txBody>
      </p:sp>
      <p:sp>
        <p:nvSpPr>
          <p:cNvPr id="4" name="Content Placeholder 3">
            <a:extLst>
              <a:ext uri="{FF2B5EF4-FFF2-40B4-BE49-F238E27FC236}">
                <a16:creationId xmlns:a16="http://schemas.microsoft.com/office/drawing/2014/main" id="{47533E37-4C83-0D4A-9F23-599D45171084}"/>
              </a:ext>
            </a:extLst>
          </p:cNvPr>
          <p:cNvSpPr>
            <a:spLocks noGrp="1"/>
          </p:cNvSpPr>
          <p:nvPr>
            <p:ph idx="1"/>
          </p:nvPr>
        </p:nvSpPr>
        <p:spPr/>
        <p:txBody>
          <a:bodyPr/>
          <a:lstStyle/>
          <a:p>
            <a:r>
              <a:rPr lang="en-US" dirty="0"/>
              <a:t>The rectified linear unit (</a:t>
            </a:r>
            <a:r>
              <a:rPr lang="en-US" dirty="0" err="1"/>
              <a:t>ReLU</a:t>
            </a:r>
            <a:r>
              <a:rPr lang="en-US" dirty="0"/>
              <a:t>) or rectifier activation function introduces the property of nonlinearity to a deep learning model and solves the vanishing gradients issue. </a:t>
            </a:r>
          </a:p>
          <a:p>
            <a:r>
              <a:rPr lang="en-US" dirty="0"/>
              <a:t>It interprets the positive part of its argument. It is one of the most popular activation functions in deep learning. </a:t>
            </a:r>
            <a:endParaRPr lang="en-IN" dirty="0"/>
          </a:p>
        </p:txBody>
      </p:sp>
    </p:spTree>
    <p:extLst>
      <p:ext uri="{BB962C8B-B14F-4D97-AF65-F5344CB8AC3E}">
        <p14:creationId xmlns:p14="http://schemas.microsoft.com/office/powerpoint/2010/main" val="309427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2003-0C5A-9A99-F9B2-4847E85D0F43}"/>
              </a:ext>
            </a:extLst>
          </p:cNvPr>
          <p:cNvSpPr>
            <a:spLocks noGrp="1"/>
          </p:cNvSpPr>
          <p:nvPr>
            <p:ph type="title"/>
          </p:nvPr>
        </p:nvSpPr>
        <p:spPr/>
        <p:txBody>
          <a:bodyPr/>
          <a:lstStyle/>
          <a:p>
            <a:r>
              <a:rPr lang="en-IN" dirty="0"/>
              <a:t>RELU</a:t>
            </a:r>
          </a:p>
        </p:txBody>
      </p:sp>
      <p:sp>
        <p:nvSpPr>
          <p:cNvPr id="9" name="Content Placeholder 8">
            <a:extLst>
              <a:ext uri="{FF2B5EF4-FFF2-40B4-BE49-F238E27FC236}">
                <a16:creationId xmlns:a16="http://schemas.microsoft.com/office/drawing/2014/main" id="{178F47D2-3EF4-7400-B4E9-4C53F687C094}"/>
              </a:ext>
            </a:extLst>
          </p:cNvPr>
          <p:cNvSpPr>
            <a:spLocks noGrp="1"/>
          </p:cNvSpPr>
          <p:nvPr>
            <p:ph idx="1"/>
          </p:nvPr>
        </p:nvSpPr>
        <p:spPr/>
        <p:txBody>
          <a:bodyPr>
            <a:normAutofit fontScale="92500" lnSpcReduction="20000"/>
          </a:bodyPr>
          <a:lstStyle/>
          <a:p>
            <a:r>
              <a:rPr lang="en-US" dirty="0"/>
              <a:t>In simple terms, this can also be written as follows:</a:t>
            </a:r>
          </a:p>
          <a:p>
            <a:endParaRPr lang="en-US" dirty="0"/>
          </a:p>
          <a:p>
            <a:r>
              <a:rPr lang="en-US" dirty="0"/>
              <a:t>if input &gt; 0:</a:t>
            </a:r>
          </a:p>
          <a:p>
            <a:endParaRPr lang="en-US" dirty="0"/>
          </a:p>
          <a:p>
            <a:r>
              <a:rPr lang="en-US" dirty="0"/>
              <a:t>   return input</a:t>
            </a:r>
          </a:p>
          <a:p>
            <a:endParaRPr lang="en-US" dirty="0"/>
          </a:p>
          <a:p>
            <a:r>
              <a:rPr lang="en-US" dirty="0"/>
              <a:t>else:</a:t>
            </a:r>
          </a:p>
          <a:p>
            <a:endParaRPr lang="en-US" dirty="0"/>
          </a:p>
          <a:p>
            <a:r>
              <a:rPr lang="en-US" dirty="0"/>
              <a:t>   return 0</a:t>
            </a:r>
          </a:p>
          <a:p>
            <a:r>
              <a:rPr lang="en-US" dirty="0"/>
              <a:t>All the negative values default to zero, and the maximum for the positive number is taken into consideration.</a:t>
            </a:r>
            <a:endParaRPr lang="en-IN" dirty="0"/>
          </a:p>
        </p:txBody>
      </p:sp>
    </p:spTree>
    <p:extLst>
      <p:ext uri="{BB962C8B-B14F-4D97-AF65-F5344CB8AC3E}">
        <p14:creationId xmlns:p14="http://schemas.microsoft.com/office/powerpoint/2010/main" val="2649887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BC4C-22FD-B3D4-5E46-5E1329BA8CF4}"/>
              </a:ext>
            </a:extLst>
          </p:cNvPr>
          <p:cNvSpPr>
            <a:spLocks noGrp="1"/>
          </p:cNvSpPr>
          <p:nvPr>
            <p:ph type="title"/>
          </p:nvPr>
        </p:nvSpPr>
        <p:spPr/>
        <p:txBody>
          <a:bodyPr/>
          <a:lstStyle/>
          <a:p>
            <a:r>
              <a:rPr lang="en-US" b="1" i="0" dirty="0">
                <a:solidFill>
                  <a:srgbClr val="000000"/>
                </a:solidFill>
                <a:effectLst/>
                <a:latin typeface="Source Sans Pro" panose="020B0503030403020204" pitchFamily="34" charset="0"/>
              </a:rPr>
              <a:t>What is vanishing gradient problem?</a:t>
            </a:r>
            <a:endParaRPr lang="en-IN" dirty="0"/>
          </a:p>
        </p:txBody>
      </p:sp>
      <p:sp>
        <p:nvSpPr>
          <p:cNvPr id="3" name="Content Placeholder 2">
            <a:extLst>
              <a:ext uri="{FF2B5EF4-FFF2-40B4-BE49-F238E27FC236}">
                <a16:creationId xmlns:a16="http://schemas.microsoft.com/office/drawing/2014/main" id="{1F73A6ED-FE47-214C-1DF0-CAA38602C1FE}"/>
              </a:ext>
            </a:extLst>
          </p:cNvPr>
          <p:cNvSpPr>
            <a:spLocks noGrp="1"/>
          </p:cNvSpPr>
          <p:nvPr>
            <p:ph idx="1"/>
          </p:nvPr>
        </p:nvSpPr>
        <p:spPr/>
        <p:txBody>
          <a:bodyPr/>
          <a:lstStyle/>
          <a:p>
            <a:pPr algn="l"/>
            <a:endParaRPr lang="en-US" b="1" i="0" dirty="0">
              <a:solidFill>
                <a:srgbClr val="000000"/>
              </a:solidFill>
              <a:effectLst/>
              <a:latin typeface="Source Sans Pro" panose="020B0503030403020204" pitchFamily="34" charset="0"/>
            </a:endParaRPr>
          </a:p>
          <a:p>
            <a:pPr algn="l"/>
            <a:r>
              <a:rPr lang="en-US" b="0" i="0" dirty="0">
                <a:solidFill>
                  <a:srgbClr val="000000"/>
                </a:solidFill>
                <a:effectLst/>
                <a:latin typeface="Source Sans Pro" panose="020B0503030403020204" pitchFamily="34" charset="0"/>
              </a:rPr>
              <a:t>Vanishing gradient problem is a phenomenon that occurs during the training of deep neural networks, where the gradients that are used to update the network become extremely small or "vanish" as they are </a:t>
            </a:r>
            <a:r>
              <a:rPr lang="en-US" b="0" i="0" dirty="0" err="1">
                <a:solidFill>
                  <a:srgbClr val="000000"/>
                </a:solidFill>
                <a:effectLst/>
                <a:latin typeface="Source Sans Pro" panose="020B0503030403020204" pitchFamily="34" charset="0"/>
              </a:rPr>
              <a:t>backpropogated</a:t>
            </a:r>
            <a:r>
              <a:rPr lang="en-US" b="0" i="0" dirty="0">
                <a:solidFill>
                  <a:srgbClr val="000000"/>
                </a:solidFill>
                <a:effectLst/>
                <a:latin typeface="Source Sans Pro" panose="020B0503030403020204" pitchFamily="34" charset="0"/>
              </a:rPr>
              <a:t> from the output layers to the earlier layers.</a:t>
            </a:r>
          </a:p>
          <a:p>
            <a:pPr algn="l"/>
            <a:r>
              <a:rPr lang="en-US" b="0" i="0" dirty="0">
                <a:solidFill>
                  <a:srgbClr val="000000"/>
                </a:solidFill>
                <a:effectLst/>
                <a:latin typeface="Source Sans Pro" panose="020B0503030403020204" pitchFamily="34" charset="0"/>
              </a:rPr>
              <a:t>During the training process of the neural network, the goal is to minimize a loss function by adjusting the weights of the network.</a:t>
            </a:r>
          </a:p>
          <a:p>
            <a:pPr algn="l"/>
            <a:r>
              <a:rPr lang="en-US" b="0" i="0" dirty="0">
                <a:solidFill>
                  <a:srgbClr val="000000"/>
                </a:solidFill>
                <a:effectLst/>
                <a:latin typeface="Source Sans Pro" panose="020B0503030403020204" pitchFamily="34" charset="0"/>
              </a:rPr>
              <a:t>The </a:t>
            </a:r>
            <a:r>
              <a:rPr lang="en-US" b="0" i="0" u="none" strike="noStrike" dirty="0" err="1">
                <a:solidFill>
                  <a:srgbClr val="AE1536"/>
                </a:solidFill>
                <a:effectLst/>
                <a:latin typeface="Source Sans Pro" panose="020B0503030403020204" pitchFamily="34" charset="0"/>
                <a:hlinkClick r:id="rId2"/>
              </a:rPr>
              <a:t>backpropogation</a:t>
            </a:r>
            <a:r>
              <a:rPr lang="en-US" b="0" i="0" u="none" strike="noStrike" dirty="0">
                <a:solidFill>
                  <a:srgbClr val="AE1536"/>
                </a:solidFill>
                <a:effectLst/>
                <a:latin typeface="Source Sans Pro" panose="020B0503030403020204" pitchFamily="34" charset="0"/>
                <a:hlinkClick r:id="rId2"/>
              </a:rPr>
              <a:t> algorithm</a:t>
            </a:r>
            <a:r>
              <a:rPr lang="en-US" b="0" i="0" dirty="0">
                <a:solidFill>
                  <a:srgbClr val="000000"/>
                </a:solidFill>
                <a:effectLst/>
                <a:latin typeface="Source Sans Pro" panose="020B0503030403020204" pitchFamily="34" charset="0"/>
              </a:rPr>
              <a:t> calculates these gradients by </a:t>
            </a:r>
            <a:r>
              <a:rPr lang="en-US" b="0" i="0" dirty="0" err="1">
                <a:solidFill>
                  <a:srgbClr val="000000"/>
                </a:solidFill>
                <a:effectLst/>
                <a:latin typeface="Source Sans Pro" panose="020B0503030403020204" pitchFamily="34" charset="0"/>
              </a:rPr>
              <a:t>propogating</a:t>
            </a:r>
            <a:r>
              <a:rPr lang="en-US" b="0" i="0" dirty="0">
                <a:solidFill>
                  <a:srgbClr val="000000"/>
                </a:solidFill>
                <a:effectLst/>
                <a:latin typeface="Source Sans Pro" panose="020B0503030403020204" pitchFamily="34" charset="0"/>
              </a:rPr>
              <a:t> the error from the output layer to the input layer.</a:t>
            </a:r>
          </a:p>
          <a:p>
            <a:endParaRPr lang="en-IN" dirty="0"/>
          </a:p>
        </p:txBody>
      </p:sp>
    </p:spTree>
    <p:extLst>
      <p:ext uri="{BB962C8B-B14F-4D97-AF65-F5344CB8AC3E}">
        <p14:creationId xmlns:p14="http://schemas.microsoft.com/office/powerpoint/2010/main" val="1630710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E13FB-BA42-444D-2A69-63802F8C4D97}"/>
              </a:ext>
            </a:extLst>
          </p:cNvPr>
          <p:cNvSpPr>
            <a:spLocks noGrp="1"/>
          </p:cNvSpPr>
          <p:nvPr>
            <p:ph type="title"/>
          </p:nvPr>
        </p:nvSpPr>
        <p:spPr/>
        <p:txBody>
          <a:bodyPr/>
          <a:lstStyle/>
          <a:p>
            <a:r>
              <a:rPr lang="en-IN" dirty="0"/>
              <a:t>Activation function(feature selection) and pooling(dimension reduction)</a:t>
            </a:r>
          </a:p>
        </p:txBody>
      </p:sp>
      <p:pic>
        <p:nvPicPr>
          <p:cNvPr id="4" name="Picture 3">
            <a:extLst>
              <a:ext uri="{FF2B5EF4-FFF2-40B4-BE49-F238E27FC236}">
                <a16:creationId xmlns:a16="http://schemas.microsoft.com/office/drawing/2014/main" id="{629570AD-6E66-2EB8-2891-01B57A14B05B}"/>
              </a:ext>
            </a:extLst>
          </p:cNvPr>
          <p:cNvPicPr>
            <a:picLocks noChangeAspect="1"/>
          </p:cNvPicPr>
          <p:nvPr/>
        </p:nvPicPr>
        <p:blipFill>
          <a:blip r:embed="rId2"/>
          <a:stretch>
            <a:fillRect/>
          </a:stretch>
        </p:blipFill>
        <p:spPr>
          <a:xfrm>
            <a:off x="1128475" y="2006935"/>
            <a:ext cx="9518504" cy="4172377"/>
          </a:xfrm>
          <a:prstGeom prst="rect">
            <a:avLst/>
          </a:prstGeom>
        </p:spPr>
      </p:pic>
    </p:spTree>
    <p:extLst>
      <p:ext uri="{BB962C8B-B14F-4D97-AF65-F5344CB8AC3E}">
        <p14:creationId xmlns:p14="http://schemas.microsoft.com/office/powerpoint/2010/main" val="2534455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A2BE-7F7F-3E56-C529-7A9DDAC94407}"/>
              </a:ext>
            </a:extLst>
          </p:cNvPr>
          <p:cNvSpPr>
            <a:spLocks noGrp="1"/>
          </p:cNvSpPr>
          <p:nvPr>
            <p:ph type="title"/>
          </p:nvPr>
        </p:nvSpPr>
        <p:spPr/>
        <p:txBody>
          <a:bodyPr/>
          <a:lstStyle/>
          <a:p>
            <a:r>
              <a:rPr lang="en-IN" dirty="0"/>
              <a:t>When to apply activation functions</a:t>
            </a:r>
          </a:p>
        </p:txBody>
      </p:sp>
      <p:sp>
        <p:nvSpPr>
          <p:cNvPr id="3" name="Content Placeholder 2">
            <a:extLst>
              <a:ext uri="{FF2B5EF4-FFF2-40B4-BE49-F238E27FC236}">
                <a16:creationId xmlns:a16="http://schemas.microsoft.com/office/drawing/2014/main" id="{09642C85-17DB-077D-FA8B-D03C19B1CA5E}"/>
              </a:ext>
            </a:extLst>
          </p:cNvPr>
          <p:cNvSpPr>
            <a:spLocks noGrp="1"/>
          </p:cNvSpPr>
          <p:nvPr>
            <p:ph idx="1"/>
          </p:nvPr>
        </p:nvSpPr>
        <p:spPr/>
        <p:txBody>
          <a:bodyPr>
            <a:normAutofit fontScale="92500"/>
          </a:bodyPr>
          <a:lstStyle/>
          <a:p>
            <a:r>
              <a:rPr lang="en-US" dirty="0"/>
              <a:t>In a CNN, activation functions are typically applied after each convolutional layer and fully connected layer. </a:t>
            </a:r>
          </a:p>
          <a:p>
            <a:r>
              <a:rPr lang="en-US" dirty="0"/>
              <a:t>However, they are not applied after pooling layers. </a:t>
            </a:r>
          </a:p>
          <a:p>
            <a:r>
              <a:rPr lang="en-US" dirty="0"/>
              <a:t>The purpose of using activation functions after the convolutional and fully connected layers is to introduce non-linearity into the model after performing linear operations (convolution and matrix multiplication).</a:t>
            </a:r>
          </a:p>
          <a:p>
            <a:endParaRPr lang="en-US" dirty="0"/>
          </a:p>
          <a:p>
            <a:r>
              <a:rPr lang="en-US" dirty="0"/>
              <a:t>In essence, activation functions serve as the “switch” in artificial neurons that decide whether that neuron should be activated or not based on the weighted sum of the input.</a:t>
            </a:r>
            <a:endParaRPr lang="en-IN" dirty="0"/>
          </a:p>
        </p:txBody>
      </p:sp>
    </p:spTree>
    <p:extLst>
      <p:ext uri="{BB962C8B-B14F-4D97-AF65-F5344CB8AC3E}">
        <p14:creationId xmlns:p14="http://schemas.microsoft.com/office/powerpoint/2010/main" val="1263898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713AB-4225-EC1B-8608-2C84E1E3CE59}"/>
              </a:ext>
            </a:extLst>
          </p:cNvPr>
          <p:cNvSpPr>
            <a:spLocks noGrp="1"/>
          </p:cNvSpPr>
          <p:nvPr>
            <p:ph type="title"/>
          </p:nvPr>
        </p:nvSpPr>
        <p:spPr/>
        <p:txBody>
          <a:bodyPr/>
          <a:lstStyle/>
          <a:p>
            <a:r>
              <a:rPr lang="en-US" dirty="0"/>
              <a:t>WHAT IS THE RELU ACTIVATION FUNCTION?</a:t>
            </a:r>
            <a:br>
              <a:rPr lang="en-US" dirty="0"/>
            </a:br>
            <a:endParaRPr lang="en-IN" dirty="0"/>
          </a:p>
        </p:txBody>
      </p:sp>
      <p:sp>
        <p:nvSpPr>
          <p:cNvPr id="4" name="Content Placeholder 3">
            <a:extLst>
              <a:ext uri="{FF2B5EF4-FFF2-40B4-BE49-F238E27FC236}">
                <a16:creationId xmlns:a16="http://schemas.microsoft.com/office/drawing/2014/main" id="{47533E37-4C83-0D4A-9F23-599D45171084}"/>
              </a:ext>
            </a:extLst>
          </p:cNvPr>
          <p:cNvSpPr>
            <a:spLocks noGrp="1"/>
          </p:cNvSpPr>
          <p:nvPr>
            <p:ph idx="1"/>
          </p:nvPr>
        </p:nvSpPr>
        <p:spPr>
          <a:xfrm>
            <a:off x="838200" y="1825625"/>
            <a:ext cx="4968240" cy="4351338"/>
          </a:xfrm>
        </p:spPr>
        <p:txBody>
          <a:bodyPr>
            <a:normAutofit fontScale="85000" lnSpcReduction="20000"/>
          </a:bodyPr>
          <a:lstStyle/>
          <a:p>
            <a:r>
              <a:rPr lang="en-US" sz="3600" dirty="0"/>
              <a:t>An activation function is also commonly applied during feature map generation to constrain output pixels to a certain range. </a:t>
            </a:r>
          </a:p>
          <a:p>
            <a:r>
              <a:rPr lang="en-US" sz="3600" dirty="0"/>
              <a:t>a common choice is the Rectified Linear Unit (</a:t>
            </a:r>
            <a:r>
              <a:rPr lang="en-US" sz="3600" dirty="0" err="1"/>
              <a:t>ReLU</a:t>
            </a:r>
            <a:r>
              <a:rPr lang="en-US" sz="3600" dirty="0"/>
              <a:t>) function that passes through only positive values to the feature map and sets all negative pixels to zero.</a:t>
            </a:r>
            <a:endParaRPr lang="en-IN" sz="3600" dirty="0"/>
          </a:p>
        </p:txBody>
      </p:sp>
      <p:pic>
        <p:nvPicPr>
          <p:cNvPr id="10242" name="Picture 2" descr="ReLU">
            <a:extLst>
              <a:ext uri="{FF2B5EF4-FFF2-40B4-BE49-F238E27FC236}">
                <a16:creationId xmlns:a16="http://schemas.microsoft.com/office/drawing/2014/main" id="{446013BE-1C5A-9EDF-7662-40885BF50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73200"/>
            <a:ext cx="5781040" cy="482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038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2003-0C5A-9A99-F9B2-4847E85D0F43}"/>
              </a:ext>
            </a:extLst>
          </p:cNvPr>
          <p:cNvSpPr>
            <a:spLocks noGrp="1"/>
          </p:cNvSpPr>
          <p:nvPr>
            <p:ph type="title"/>
          </p:nvPr>
        </p:nvSpPr>
        <p:spPr>
          <a:xfrm>
            <a:off x="6803409" y="762001"/>
            <a:ext cx="4156512" cy="1708244"/>
          </a:xfrm>
        </p:spPr>
        <p:txBody>
          <a:bodyPr anchor="ctr">
            <a:normAutofit/>
          </a:bodyPr>
          <a:lstStyle/>
          <a:p>
            <a:r>
              <a:rPr lang="en-IN" sz="4000"/>
              <a:t>RELU</a:t>
            </a:r>
          </a:p>
        </p:txBody>
      </p:sp>
      <p:pic>
        <p:nvPicPr>
          <p:cNvPr id="21" name="Picture 20" descr="Close-up of a calculator keypad">
            <a:extLst>
              <a:ext uri="{FF2B5EF4-FFF2-40B4-BE49-F238E27FC236}">
                <a16:creationId xmlns:a16="http://schemas.microsoft.com/office/drawing/2014/main" id="{0C3595A2-9685-1A25-8BA6-0787EAA4842D}"/>
              </a:ext>
            </a:extLst>
          </p:cNvPr>
          <p:cNvPicPr>
            <a:picLocks noChangeAspect="1"/>
          </p:cNvPicPr>
          <p:nvPr/>
        </p:nvPicPr>
        <p:blipFill rotWithShape="1">
          <a:blip r:embed="rId2"/>
          <a:srcRect l="17238" r="23873" b="-1"/>
          <a:stretch/>
        </p:blipFill>
        <p:spPr>
          <a:xfrm>
            <a:off x="-1" y="-2"/>
            <a:ext cx="6096001" cy="6858002"/>
          </a:xfrm>
          <a:prstGeom prst="rect">
            <a:avLst/>
          </a:prstGeom>
        </p:spPr>
      </p:pic>
      <p:sp>
        <p:nvSpPr>
          <p:cNvPr id="9" name="Content Placeholder 8">
            <a:extLst>
              <a:ext uri="{FF2B5EF4-FFF2-40B4-BE49-F238E27FC236}">
                <a16:creationId xmlns:a16="http://schemas.microsoft.com/office/drawing/2014/main" id="{178F47D2-3EF4-7400-B4E9-4C53F687C094}"/>
              </a:ext>
            </a:extLst>
          </p:cNvPr>
          <p:cNvSpPr>
            <a:spLocks noGrp="1"/>
          </p:cNvSpPr>
          <p:nvPr>
            <p:ph idx="1"/>
          </p:nvPr>
        </p:nvSpPr>
        <p:spPr>
          <a:xfrm>
            <a:off x="6803409" y="2470245"/>
            <a:ext cx="4156512" cy="3769835"/>
          </a:xfrm>
        </p:spPr>
        <p:txBody>
          <a:bodyPr anchor="ctr">
            <a:normAutofit/>
          </a:bodyPr>
          <a:lstStyle/>
          <a:p>
            <a:r>
              <a:rPr lang="en-US" sz="1900"/>
              <a:t>In simple terms, this can also be written as follows:</a:t>
            </a:r>
          </a:p>
          <a:p>
            <a:endParaRPr lang="en-US" sz="1900"/>
          </a:p>
          <a:p>
            <a:r>
              <a:rPr lang="en-US" sz="1900"/>
              <a:t>if input &gt; 0:</a:t>
            </a:r>
          </a:p>
          <a:p>
            <a:endParaRPr lang="en-US" sz="1900"/>
          </a:p>
          <a:p>
            <a:r>
              <a:rPr lang="en-US" sz="1900"/>
              <a:t>   return input</a:t>
            </a:r>
          </a:p>
          <a:p>
            <a:endParaRPr lang="en-US" sz="1900"/>
          </a:p>
          <a:p>
            <a:r>
              <a:rPr lang="en-US" sz="1900"/>
              <a:t>else:</a:t>
            </a:r>
          </a:p>
          <a:p>
            <a:endParaRPr lang="en-US" sz="1900"/>
          </a:p>
          <a:p>
            <a:r>
              <a:rPr lang="en-US" sz="1900"/>
              <a:t>   return 0</a:t>
            </a:r>
          </a:p>
        </p:txBody>
      </p:sp>
    </p:spTree>
    <p:extLst>
      <p:ext uri="{BB962C8B-B14F-4D97-AF65-F5344CB8AC3E}">
        <p14:creationId xmlns:p14="http://schemas.microsoft.com/office/powerpoint/2010/main" val="3324890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7101-FACA-73C0-8860-69FF93BFB5E2}"/>
              </a:ext>
            </a:extLst>
          </p:cNvPr>
          <p:cNvSpPr>
            <a:spLocks noGrp="1"/>
          </p:cNvSpPr>
          <p:nvPr>
            <p:ph type="title"/>
          </p:nvPr>
        </p:nvSpPr>
        <p:spPr/>
        <p:txBody>
          <a:bodyPr>
            <a:normAutofit fontScale="90000"/>
          </a:bodyPr>
          <a:lstStyle/>
          <a:p>
            <a:pPr fontAlgn="base"/>
            <a:br>
              <a:rPr lang="en-IN" b="1" i="0">
                <a:solidFill>
                  <a:srgbClr val="273239"/>
                </a:solidFill>
                <a:effectLst/>
                <a:highlight>
                  <a:srgbClr val="FFFFFF"/>
                </a:highlight>
                <a:latin typeface="Nunito" pitchFamily="2" charset="0"/>
              </a:rPr>
            </a:br>
            <a:r>
              <a:rPr lang="en-IN" b="1" i="0">
                <a:solidFill>
                  <a:srgbClr val="273239"/>
                </a:solidFill>
                <a:effectLst/>
                <a:highlight>
                  <a:srgbClr val="FFFFFF"/>
                </a:highlight>
                <a:latin typeface="Nunito" pitchFamily="2" charset="0"/>
              </a:rPr>
              <a:t>Sigmoid Function </a:t>
            </a:r>
            <a:br>
              <a:rPr lang="en-IN" b="1" i="0">
                <a:solidFill>
                  <a:srgbClr val="273239"/>
                </a:solidFill>
                <a:effectLst/>
                <a:highlight>
                  <a:srgbClr val="FFFFFF"/>
                </a:highlight>
                <a:latin typeface="Nunito" pitchFamily="2" charset="0"/>
              </a:rPr>
            </a:br>
            <a:br>
              <a:rPr lang="en-IN"/>
            </a:br>
            <a:endParaRPr lang="en-IN" dirty="0"/>
          </a:p>
        </p:txBody>
      </p:sp>
      <p:sp>
        <p:nvSpPr>
          <p:cNvPr id="3" name="Content Placeholder 2">
            <a:extLst>
              <a:ext uri="{FF2B5EF4-FFF2-40B4-BE49-F238E27FC236}">
                <a16:creationId xmlns:a16="http://schemas.microsoft.com/office/drawing/2014/main" id="{E014610D-8F9F-2D21-BFB8-559B266CD19A}"/>
              </a:ext>
            </a:extLst>
          </p:cNvPr>
          <p:cNvSpPr>
            <a:spLocks noGrp="1"/>
          </p:cNvSpPr>
          <p:nvPr>
            <p:ph sz="half" idx="1"/>
          </p:nvPr>
        </p:nvSpPr>
        <p:spPr/>
        <p:txBody>
          <a:bodyPr>
            <a:normAutofit fontScale="55000" lnSpcReduction="20000"/>
          </a:bodyPr>
          <a:lstStyle/>
          <a:p>
            <a:endParaRPr lang="en-IN"/>
          </a:p>
        </p:txBody>
      </p:sp>
      <p:sp>
        <p:nvSpPr>
          <p:cNvPr id="4" name="Content Placeholder 3">
            <a:extLst>
              <a:ext uri="{FF2B5EF4-FFF2-40B4-BE49-F238E27FC236}">
                <a16:creationId xmlns:a16="http://schemas.microsoft.com/office/drawing/2014/main" id="{6C67D4B3-8832-CA86-C6DC-3312B5B883AB}"/>
              </a:ext>
            </a:extLst>
          </p:cNvPr>
          <p:cNvSpPr>
            <a:spLocks noGrp="1"/>
          </p:cNvSpPr>
          <p:nvPr>
            <p:ph sz="half" idx="2"/>
          </p:nvPr>
        </p:nvSpPr>
        <p:spPr>
          <a:xfrm>
            <a:off x="6442425" y="1167256"/>
            <a:ext cx="5181600" cy="5105527"/>
          </a:xfrm>
        </p:spPr>
        <p:txBody>
          <a:bodyPr>
            <a:normAutofit fontScale="55000" lnSpcReduction="20000"/>
          </a:bodyPr>
          <a:lstStyle/>
          <a:p>
            <a:pPr algn="l" fontAlgn="base">
              <a:buFont typeface="Arial" panose="020B0604020202020204" pitchFamily="34" charset="0"/>
              <a:buChar char="•"/>
            </a:pPr>
            <a:r>
              <a:rPr lang="en-US" sz="3800" b="0" i="0">
                <a:solidFill>
                  <a:srgbClr val="273239"/>
                </a:solidFill>
                <a:effectLst/>
                <a:highlight>
                  <a:srgbClr val="FFFFFF"/>
                </a:highlight>
                <a:latin typeface="Nunito" pitchFamily="2" charset="0"/>
              </a:rPr>
              <a:t>It is a function which is plotted as </a:t>
            </a:r>
            <a:r>
              <a:rPr lang="en-US" sz="3800" b="1" i="0">
                <a:solidFill>
                  <a:srgbClr val="273239"/>
                </a:solidFill>
                <a:effectLst/>
                <a:highlight>
                  <a:srgbClr val="FFFFFF"/>
                </a:highlight>
                <a:latin typeface="Nunito" pitchFamily="2" charset="0"/>
              </a:rPr>
              <a:t>‘S’</a:t>
            </a:r>
            <a:r>
              <a:rPr lang="en-US" sz="3800" b="0" i="0">
                <a:solidFill>
                  <a:srgbClr val="273239"/>
                </a:solidFill>
                <a:effectLst/>
                <a:highlight>
                  <a:srgbClr val="FFFFFF"/>
                </a:highlight>
                <a:latin typeface="Nunito" pitchFamily="2" charset="0"/>
              </a:rPr>
              <a:t> shaped graph.</a:t>
            </a:r>
          </a:p>
          <a:p>
            <a:pPr algn="l" fontAlgn="base">
              <a:buFont typeface="Arial" panose="020B0604020202020204" pitchFamily="34" charset="0"/>
              <a:buChar char="•"/>
            </a:pPr>
            <a:r>
              <a:rPr lang="en-US" sz="3800" b="1" i="0">
                <a:solidFill>
                  <a:srgbClr val="273239"/>
                </a:solidFill>
                <a:effectLst/>
                <a:highlight>
                  <a:srgbClr val="FFFFFF"/>
                </a:highlight>
                <a:latin typeface="Nunito" pitchFamily="2" charset="0"/>
              </a:rPr>
              <a:t>Equation : </a:t>
            </a:r>
            <a:r>
              <a:rPr lang="en-US" sz="3800" b="0" i="0">
                <a:solidFill>
                  <a:srgbClr val="273239"/>
                </a:solidFill>
                <a:effectLst/>
                <a:highlight>
                  <a:srgbClr val="FFFFFF"/>
                </a:highlight>
                <a:latin typeface="Nunito" pitchFamily="2" charset="0"/>
              </a:rPr>
              <a:t>A = 1/(1 + e</a:t>
            </a:r>
            <a:r>
              <a:rPr lang="en-US" sz="3800" b="0" i="0" baseline="30000">
                <a:solidFill>
                  <a:srgbClr val="273239"/>
                </a:solidFill>
                <a:effectLst/>
                <a:highlight>
                  <a:srgbClr val="FFFFFF"/>
                </a:highlight>
                <a:latin typeface="Nunito" pitchFamily="2" charset="0"/>
              </a:rPr>
              <a:t>-x</a:t>
            </a:r>
            <a:r>
              <a:rPr lang="en-US" sz="3800" b="0" i="0">
                <a:solidFill>
                  <a:srgbClr val="273239"/>
                </a:solidFill>
                <a:effectLst/>
                <a:highlight>
                  <a:srgbClr val="FFFFFF"/>
                </a:highlight>
                <a:latin typeface="Nunito" pitchFamily="2" charset="0"/>
              </a:rPr>
              <a:t>)</a:t>
            </a:r>
          </a:p>
          <a:p>
            <a:pPr algn="l" fontAlgn="base">
              <a:buFont typeface="Arial" panose="020B0604020202020204" pitchFamily="34" charset="0"/>
              <a:buChar char="•"/>
            </a:pPr>
            <a:r>
              <a:rPr lang="en-US" sz="3800" b="1" i="0">
                <a:solidFill>
                  <a:srgbClr val="273239"/>
                </a:solidFill>
                <a:effectLst/>
                <a:highlight>
                  <a:srgbClr val="FFFFFF"/>
                </a:highlight>
                <a:latin typeface="Nunito" pitchFamily="2" charset="0"/>
              </a:rPr>
              <a:t>Nature :</a:t>
            </a:r>
            <a:r>
              <a:rPr lang="en-US" sz="3800" b="0" i="0">
                <a:solidFill>
                  <a:srgbClr val="273239"/>
                </a:solidFill>
                <a:effectLst/>
                <a:highlight>
                  <a:srgbClr val="FFFFFF"/>
                </a:highlight>
                <a:latin typeface="Nunito" pitchFamily="2" charset="0"/>
              </a:rPr>
              <a:t> Non-linear. Notice that X values lies between -2 to 2, Y values are very steep. This means, small changes in x would also bring about large changes in the value of Y.</a:t>
            </a:r>
          </a:p>
          <a:p>
            <a:pPr algn="l" fontAlgn="base">
              <a:buFont typeface="Arial" panose="020B0604020202020204" pitchFamily="34" charset="0"/>
              <a:buChar char="•"/>
            </a:pPr>
            <a:r>
              <a:rPr lang="en-US" sz="3800" b="1" i="0">
                <a:solidFill>
                  <a:srgbClr val="273239"/>
                </a:solidFill>
                <a:effectLst/>
                <a:highlight>
                  <a:srgbClr val="FFFFFF"/>
                </a:highlight>
                <a:latin typeface="Nunito" pitchFamily="2" charset="0"/>
              </a:rPr>
              <a:t>Value Range : </a:t>
            </a:r>
            <a:r>
              <a:rPr lang="en-US" sz="3800" b="0" i="0">
                <a:solidFill>
                  <a:srgbClr val="273239"/>
                </a:solidFill>
                <a:effectLst/>
                <a:highlight>
                  <a:srgbClr val="FFFFFF"/>
                </a:highlight>
                <a:latin typeface="Nunito" pitchFamily="2" charset="0"/>
              </a:rPr>
              <a:t>0 to 1</a:t>
            </a:r>
          </a:p>
          <a:p>
            <a:pPr algn="l" fontAlgn="base">
              <a:buFont typeface="Arial" panose="020B0604020202020204" pitchFamily="34" charset="0"/>
              <a:buChar char="•"/>
            </a:pPr>
            <a:r>
              <a:rPr lang="en-US" sz="3800" b="1" i="0">
                <a:solidFill>
                  <a:srgbClr val="273239"/>
                </a:solidFill>
                <a:effectLst/>
                <a:highlight>
                  <a:srgbClr val="FFFFFF"/>
                </a:highlight>
                <a:latin typeface="Nunito" pitchFamily="2" charset="0"/>
              </a:rPr>
              <a:t>Uses : </a:t>
            </a:r>
            <a:r>
              <a:rPr lang="en-US" sz="3800" b="0" i="0">
                <a:solidFill>
                  <a:srgbClr val="273239"/>
                </a:solidFill>
                <a:effectLst/>
                <a:highlight>
                  <a:srgbClr val="FFFFFF"/>
                </a:highlight>
                <a:latin typeface="Nunito" pitchFamily="2" charset="0"/>
              </a:rPr>
              <a:t>Usually used in output layer of a binary classification, </a:t>
            </a:r>
          </a:p>
          <a:p>
            <a:pPr algn="l" fontAlgn="base">
              <a:buFont typeface="Arial" panose="020B0604020202020204" pitchFamily="34" charset="0"/>
              <a:buChar char="•"/>
            </a:pPr>
            <a:r>
              <a:rPr lang="en-US" sz="3800" b="0" i="0">
                <a:solidFill>
                  <a:srgbClr val="273239"/>
                </a:solidFill>
                <a:effectLst/>
                <a:highlight>
                  <a:srgbClr val="FFFFFF"/>
                </a:highlight>
                <a:latin typeface="Nunito" pitchFamily="2" charset="0"/>
              </a:rPr>
              <a:t>where result is either 0 or 1, as value for sigmoid function lies between 0 and 1 only so,</a:t>
            </a:r>
          </a:p>
          <a:p>
            <a:pPr algn="l" fontAlgn="base">
              <a:buFont typeface="Arial" panose="020B0604020202020204" pitchFamily="34" charset="0"/>
              <a:buChar char="•"/>
            </a:pPr>
            <a:r>
              <a:rPr lang="en-US" sz="3800" b="0" i="0">
                <a:solidFill>
                  <a:srgbClr val="273239"/>
                </a:solidFill>
                <a:effectLst/>
                <a:highlight>
                  <a:srgbClr val="FFFFFF"/>
                </a:highlight>
                <a:latin typeface="Nunito" pitchFamily="2" charset="0"/>
              </a:rPr>
              <a:t> result can be predicted easily to be </a:t>
            </a:r>
            <a:r>
              <a:rPr lang="en-US" sz="3800" b="1" i="1">
                <a:solidFill>
                  <a:srgbClr val="273239"/>
                </a:solidFill>
                <a:effectLst/>
                <a:highlight>
                  <a:srgbClr val="FFFFFF"/>
                </a:highlight>
                <a:latin typeface="Nunito" pitchFamily="2" charset="0"/>
              </a:rPr>
              <a:t>1</a:t>
            </a:r>
            <a:r>
              <a:rPr lang="en-US" sz="3800" b="0" i="0">
                <a:solidFill>
                  <a:srgbClr val="273239"/>
                </a:solidFill>
                <a:effectLst/>
                <a:highlight>
                  <a:srgbClr val="FFFFFF"/>
                </a:highlight>
                <a:latin typeface="Nunito" pitchFamily="2" charset="0"/>
              </a:rPr>
              <a:t> if value is greater than </a:t>
            </a:r>
            <a:r>
              <a:rPr lang="en-US" sz="3800" b="1" i="0">
                <a:solidFill>
                  <a:srgbClr val="273239"/>
                </a:solidFill>
                <a:effectLst/>
                <a:highlight>
                  <a:srgbClr val="FFFFFF"/>
                </a:highlight>
                <a:latin typeface="Nunito" pitchFamily="2" charset="0"/>
              </a:rPr>
              <a:t>0.5</a:t>
            </a:r>
            <a:r>
              <a:rPr lang="en-US" sz="3800" b="0" i="0">
                <a:solidFill>
                  <a:srgbClr val="273239"/>
                </a:solidFill>
                <a:effectLst/>
                <a:highlight>
                  <a:srgbClr val="FFFFFF"/>
                </a:highlight>
                <a:latin typeface="Nunito" pitchFamily="2" charset="0"/>
              </a:rPr>
              <a:t> and </a:t>
            </a:r>
            <a:r>
              <a:rPr lang="en-US" sz="3800" b="1" i="1">
                <a:solidFill>
                  <a:srgbClr val="273239"/>
                </a:solidFill>
                <a:effectLst/>
                <a:highlight>
                  <a:srgbClr val="FFFFFF"/>
                </a:highlight>
                <a:latin typeface="Nunito" pitchFamily="2" charset="0"/>
              </a:rPr>
              <a:t>0</a:t>
            </a:r>
            <a:r>
              <a:rPr lang="en-US" sz="3800" b="0" i="0">
                <a:solidFill>
                  <a:srgbClr val="273239"/>
                </a:solidFill>
                <a:effectLst/>
                <a:highlight>
                  <a:srgbClr val="FFFFFF"/>
                </a:highlight>
                <a:latin typeface="Nunito" pitchFamily="2" charset="0"/>
              </a:rPr>
              <a:t> otherwise.</a:t>
            </a:r>
          </a:p>
          <a:p>
            <a:endParaRPr lang="en-IN" dirty="0"/>
          </a:p>
        </p:txBody>
      </p:sp>
      <p:pic>
        <p:nvPicPr>
          <p:cNvPr id="14338" name="Picture 2" descr="Lightbox">
            <a:extLst>
              <a:ext uri="{FF2B5EF4-FFF2-40B4-BE49-F238E27FC236}">
                <a16:creationId xmlns:a16="http://schemas.microsoft.com/office/drawing/2014/main" id="{50D70AF9-0B46-79FB-4849-19EA88B03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1" y="1084184"/>
            <a:ext cx="5794248" cy="540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0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B37538-2EA3-823B-1686-A003CC567630}"/>
              </a:ext>
            </a:extLst>
          </p:cNvPr>
          <p:cNvPicPr>
            <a:picLocks noChangeAspect="1"/>
          </p:cNvPicPr>
          <p:nvPr/>
        </p:nvPicPr>
        <p:blipFill>
          <a:blip r:embed="rId2"/>
          <a:stretch>
            <a:fillRect/>
          </a:stretch>
        </p:blipFill>
        <p:spPr>
          <a:xfrm>
            <a:off x="333079" y="618980"/>
            <a:ext cx="11525842" cy="5620039"/>
          </a:xfrm>
          <a:prstGeom prst="rect">
            <a:avLst/>
          </a:prstGeom>
        </p:spPr>
      </p:pic>
      <p:sp>
        <p:nvSpPr>
          <p:cNvPr id="6" name="TextBox 5">
            <a:extLst>
              <a:ext uri="{FF2B5EF4-FFF2-40B4-BE49-F238E27FC236}">
                <a16:creationId xmlns:a16="http://schemas.microsoft.com/office/drawing/2014/main" id="{F25D18FC-E7E9-8EE3-3372-6B696367E387}"/>
              </a:ext>
            </a:extLst>
          </p:cNvPr>
          <p:cNvSpPr txBox="1"/>
          <p:nvPr/>
        </p:nvSpPr>
        <p:spPr>
          <a:xfrm>
            <a:off x="8003023" y="1051965"/>
            <a:ext cx="3220630" cy="1384995"/>
          </a:xfrm>
          <a:prstGeom prst="rect">
            <a:avLst/>
          </a:prstGeom>
          <a:noFill/>
        </p:spPr>
        <p:txBody>
          <a:bodyPr wrap="square" rtlCol="0">
            <a:spAutoFit/>
          </a:bodyPr>
          <a:lstStyle/>
          <a:p>
            <a:pPr marL="285750" indent="-285750">
              <a:buFont typeface="Arial" panose="020B0604020202020204" pitchFamily="34" charset="0"/>
              <a:buChar char="•"/>
            </a:pPr>
            <a:r>
              <a:rPr lang="en-IN" sz="2800" b="1" dirty="0"/>
              <a:t>Object detection</a:t>
            </a:r>
          </a:p>
          <a:p>
            <a:pPr marL="285750" indent="-285750">
              <a:buFont typeface="Arial" panose="020B0604020202020204" pitchFamily="34" charset="0"/>
              <a:buChar char="•"/>
            </a:pPr>
            <a:r>
              <a:rPr lang="en-IN" sz="2800" b="1" dirty="0"/>
              <a:t>Segmentation</a:t>
            </a:r>
          </a:p>
          <a:p>
            <a:pPr marL="285750" indent="-285750">
              <a:buFont typeface="Arial" panose="020B0604020202020204" pitchFamily="34" charset="0"/>
              <a:buChar char="•"/>
            </a:pPr>
            <a:r>
              <a:rPr lang="en-IN" sz="2800" b="1" dirty="0"/>
              <a:t>Image processing</a:t>
            </a:r>
          </a:p>
        </p:txBody>
      </p:sp>
    </p:spTree>
    <p:extLst>
      <p:ext uri="{BB962C8B-B14F-4D97-AF65-F5344CB8AC3E}">
        <p14:creationId xmlns:p14="http://schemas.microsoft.com/office/powerpoint/2010/main" val="2714386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254-0452-E1B1-1C32-C56CFBC582E6}"/>
              </a:ext>
            </a:extLst>
          </p:cNvPr>
          <p:cNvSpPr>
            <a:spLocks noGrp="1"/>
          </p:cNvSpPr>
          <p:nvPr>
            <p:ph type="title"/>
          </p:nvPr>
        </p:nvSpPr>
        <p:spPr/>
        <p:txBody>
          <a:bodyPr/>
          <a:lstStyle/>
          <a:p>
            <a:r>
              <a:rPr lang="en-IN" b="1" i="0" dirty="0" err="1">
                <a:solidFill>
                  <a:srgbClr val="273239"/>
                </a:solidFill>
                <a:effectLst/>
                <a:highlight>
                  <a:srgbClr val="FFFFFF"/>
                </a:highlight>
                <a:latin typeface="Nunito" pitchFamily="2" charset="0"/>
              </a:rPr>
              <a:t>Softmax</a:t>
            </a:r>
            <a:r>
              <a:rPr lang="en-IN" b="1" i="0" dirty="0">
                <a:solidFill>
                  <a:srgbClr val="273239"/>
                </a:solidFill>
                <a:effectLst/>
                <a:highlight>
                  <a:srgbClr val="FFFFFF"/>
                </a:highlight>
                <a:latin typeface="Nunito" pitchFamily="2" charset="0"/>
              </a:rPr>
              <a:t> Function</a:t>
            </a:r>
            <a:br>
              <a:rPr lang="en-IN" b="1" i="0" dirty="0">
                <a:solidFill>
                  <a:srgbClr val="273239"/>
                </a:solidFill>
                <a:effectLst/>
                <a:highlight>
                  <a:srgbClr val="FFFFFF"/>
                </a:highlight>
                <a:latin typeface="Nunito" pitchFamily="2" charset="0"/>
              </a:rPr>
            </a:br>
            <a:endParaRPr lang="en-IN" dirty="0"/>
          </a:p>
        </p:txBody>
      </p:sp>
      <p:sp>
        <p:nvSpPr>
          <p:cNvPr id="5" name="Content Placeholder 4">
            <a:extLst>
              <a:ext uri="{FF2B5EF4-FFF2-40B4-BE49-F238E27FC236}">
                <a16:creationId xmlns:a16="http://schemas.microsoft.com/office/drawing/2014/main" id="{7BF92562-D4C6-212E-A7F0-50F6B9BE7062}"/>
              </a:ext>
            </a:extLst>
          </p:cNvPr>
          <p:cNvSpPr>
            <a:spLocks noGrp="1"/>
          </p:cNvSpPr>
          <p:nvPr>
            <p:ph idx="1"/>
          </p:nvPr>
        </p:nvSpPr>
        <p:spPr/>
        <p:txBody>
          <a:bodyPr>
            <a:normAutofit fontScale="92500" lnSpcReduction="20000"/>
          </a:bodyPr>
          <a:lstStyle/>
          <a:p>
            <a:r>
              <a:rPr lang="en-US" dirty="0"/>
              <a:t>The </a:t>
            </a:r>
            <a:r>
              <a:rPr lang="en-US" dirty="0" err="1"/>
              <a:t>softmax</a:t>
            </a:r>
            <a:r>
              <a:rPr lang="en-US" dirty="0"/>
              <a:t> function is also a type of sigmoid function but is handy when we are trying to handle multi- class classification problems.</a:t>
            </a:r>
          </a:p>
          <a:p>
            <a:endParaRPr lang="en-US" dirty="0"/>
          </a:p>
          <a:p>
            <a:r>
              <a:rPr lang="en-US" dirty="0"/>
              <a:t>Nature :- non-linear</a:t>
            </a:r>
          </a:p>
          <a:p>
            <a:r>
              <a:rPr lang="en-US" dirty="0"/>
              <a:t>Uses :- Usually used when trying to handle multiple classes. the </a:t>
            </a:r>
            <a:r>
              <a:rPr lang="en-US" dirty="0" err="1"/>
              <a:t>softmax</a:t>
            </a:r>
            <a:r>
              <a:rPr lang="en-US" dirty="0"/>
              <a:t> function was commonly found in the output layer of image classification problems.</a:t>
            </a:r>
          </a:p>
          <a:p>
            <a:r>
              <a:rPr lang="en-US" dirty="0"/>
              <a:t>The </a:t>
            </a:r>
            <a:r>
              <a:rPr lang="en-US" dirty="0" err="1"/>
              <a:t>softmax</a:t>
            </a:r>
            <a:r>
              <a:rPr lang="en-US" dirty="0"/>
              <a:t> function would squeeze the outputs for each class between 0 and 1 and would also divide by the sum of the outputs. </a:t>
            </a:r>
          </a:p>
          <a:p>
            <a:r>
              <a:rPr lang="en-US" dirty="0"/>
              <a:t>Output:- The </a:t>
            </a:r>
            <a:r>
              <a:rPr lang="en-US" dirty="0" err="1"/>
              <a:t>softmax</a:t>
            </a:r>
            <a:r>
              <a:rPr lang="en-US" dirty="0"/>
              <a:t> function is ideally used in the output layer of the classifier where we are actually trying to attain the probabilities to define the class of each input.</a:t>
            </a:r>
            <a:endParaRPr lang="en-IN" dirty="0"/>
          </a:p>
        </p:txBody>
      </p:sp>
    </p:spTree>
    <p:extLst>
      <p:ext uri="{BB962C8B-B14F-4D97-AF65-F5344CB8AC3E}">
        <p14:creationId xmlns:p14="http://schemas.microsoft.com/office/powerpoint/2010/main" val="2318531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CED215-5493-D9F2-ECF0-5F2AAF202BF1}"/>
              </a:ext>
            </a:extLst>
          </p:cNvPr>
          <p:cNvSpPr>
            <a:spLocks noGrp="1"/>
          </p:cNvSpPr>
          <p:nvPr>
            <p:ph type="title"/>
          </p:nvPr>
        </p:nvSpPr>
        <p:spPr/>
        <p:txBody>
          <a:bodyPr/>
          <a:lstStyle/>
          <a:p>
            <a:r>
              <a:rPr lang="en-US" dirty="0"/>
              <a:t>Pooling (</a:t>
            </a:r>
            <a:r>
              <a:rPr lang="en-US" dirty="0" err="1"/>
              <a:t>Downsampling</a:t>
            </a:r>
            <a:r>
              <a:rPr lang="en-US" dirty="0"/>
              <a:t>)</a:t>
            </a:r>
            <a:br>
              <a:rPr lang="en-US" dirty="0"/>
            </a:br>
            <a:endParaRPr lang="en-IN" dirty="0"/>
          </a:p>
        </p:txBody>
      </p:sp>
      <p:sp>
        <p:nvSpPr>
          <p:cNvPr id="7" name="Content Placeholder 6">
            <a:extLst>
              <a:ext uri="{FF2B5EF4-FFF2-40B4-BE49-F238E27FC236}">
                <a16:creationId xmlns:a16="http://schemas.microsoft.com/office/drawing/2014/main" id="{26604191-91DA-32CD-608B-0E0C39D70EB5}"/>
              </a:ext>
            </a:extLst>
          </p:cNvPr>
          <p:cNvSpPr>
            <a:spLocks noGrp="1"/>
          </p:cNvSpPr>
          <p:nvPr>
            <p:ph idx="1"/>
          </p:nvPr>
        </p:nvSpPr>
        <p:spPr/>
        <p:txBody>
          <a:bodyPr>
            <a:normAutofit/>
          </a:bodyPr>
          <a:lstStyle/>
          <a:p>
            <a:r>
              <a:rPr lang="en-US" sz="3600" dirty="0"/>
              <a:t>​The next step, pooling, shrinks the size of each feature map by 75% or more. </a:t>
            </a:r>
          </a:p>
          <a:p>
            <a:r>
              <a:rPr lang="en-US" sz="3600" dirty="0"/>
              <a:t>This allows only the most important features to be retained, thus reducing the number of learnable features of the model. With fewer parameters, pooling helps prevent overfitting of data. </a:t>
            </a:r>
            <a:endParaRPr lang="en-IN" sz="3600" dirty="0"/>
          </a:p>
        </p:txBody>
      </p:sp>
    </p:spTree>
    <p:extLst>
      <p:ext uri="{BB962C8B-B14F-4D97-AF65-F5344CB8AC3E}">
        <p14:creationId xmlns:p14="http://schemas.microsoft.com/office/powerpoint/2010/main" val="582620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ax and avr pooling ">
            <a:extLst>
              <a:ext uri="{FF2B5EF4-FFF2-40B4-BE49-F238E27FC236}">
                <a16:creationId xmlns:a16="http://schemas.microsoft.com/office/drawing/2014/main" id="{D5E59507-88F7-CB05-3727-1DA9E06CF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414338"/>
            <a:ext cx="10477500" cy="602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952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3CC5-5341-5F28-203F-E642720A8642}"/>
              </a:ext>
            </a:extLst>
          </p:cNvPr>
          <p:cNvSpPr>
            <a:spLocks noGrp="1"/>
          </p:cNvSpPr>
          <p:nvPr>
            <p:ph type="title"/>
          </p:nvPr>
        </p:nvSpPr>
        <p:spPr/>
        <p:txBody>
          <a:bodyPr/>
          <a:lstStyle/>
          <a:p>
            <a:r>
              <a:rPr lang="en-IN" dirty="0" err="1"/>
              <a:t>Maxpooling</a:t>
            </a:r>
            <a:r>
              <a:rPr lang="en-IN" dirty="0"/>
              <a:t> is used to reduce computational cost</a:t>
            </a:r>
          </a:p>
        </p:txBody>
      </p:sp>
      <p:pic>
        <p:nvPicPr>
          <p:cNvPr id="4" name="Picture 3">
            <a:extLst>
              <a:ext uri="{FF2B5EF4-FFF2-40B4-BE49-F238E27FC236}">
                <a16:creationId xmlns:a16="http://schemas.microsoft.com/office/drawing/2014/main" id="{D5243A8B-1647-B30A-C988-EC9F3A847B32}"/>
              </a:ext>
            </a:extLst>
          </p:cNvPr>
          <p:cNvPicPr>
            <a:picLocks noChangeAspect="1"/>
          </p:cNvPicPr>
          <p:nvPr/>
        </p:nvPicPr>
        <p:blipFill>
          <a:blip r:embed="rId2"/>
          <a:stretch>
            <a:fillRect/>
          </a:stretch>
        </p:blipFill>
        <p:spPr>
          <a:xfrm>
            <a:off x="1326905" y="2240386"/>
            <a:ext cx="6177481" cy="3862090"/>
          </a:xfrm>
          <a:prstGeom prst="rect">
            <a:avLst/>
          </a:prstGeom>
        </p:spPr>
      </p:pic>
      <p:sp>
        <p:nvSpPr>
          <p:cNvPr id="5" name="TextBox 4">
            <a:extLst>
              <a:ext uri="{FF2B5EF4-FFF2-40B4-BE49-F238E27FC236}">
                <a16:creationId xmlns:a16="http://schemas.microsoft.com/office/drawing/2014/main" id="{690F78C1-076E-BFF3-2EF5-F0FD3B9E8498}"/>
              </a:ext>
            </a:extLst>
          </p:cNvPr>
          <p:cNvSpPr txBox="1"/>
          <p:nvPr/>
        </p:nvSpPr>
        <p:spPr>
          <a:xfrm>
            <a:off x="8292663" y="2017986"/>
            <a:ext cx="3636578" cy="3108543"/>
          </a:xfrm>
          <a:prstGeom prst="rect">
            <a:avLst/>
          </a:prstGeom>
          <a:noFill/>
        </p:spPr>
        <p:txBody>
          <a:bodyPr wrap="square" rtlCol="0">
            <a:spAutoFit/>
          </a:bodyPr>
          <a:lstStyle/>
          <a:p>
            <a:pPr marL="285750" indent="-285750">
              <a:buFont typeface="Arial" panose="020B0604020202020204" pitchFamily="34" charset="0"/>
              <a:buChar char="•"/>
            </a:pPr>
            <a:r>
              <a:rPr lang="en-IN" sz="2800" dirty="0"/>
              <a:t>2x2 filter is used</a:t>
            </a:r>
          </a:p>
          <a:p>
            <a:pPr marL="285750" indent="-285750">
              <a:buFont typeface="Arial" panose="020B0604020202020204" pitchFamily="34" charset="0"/>
              <a:buChar char="•"/>
            </a:pPr>
            <a:r>
              <a:rPr lang="en-IN" sz="2800" dirty="0"/>
              <a:t>The image is divided into 2x2 square regions</a:t>
            </a:r>
          </a:p>
          <a:p>
            <a:pPr marL="285750" indent="-285750">
              <a:buFont typeface="Arial" panose="020B0604020202020204" pitchFamily="34" charset="0"/>
              <a:buChar char="•"/>
            </a:pPr>
            <a:r>
              <a:rPr lang="en-IN" sz="2800" dirty="0"/>
              <a:t>Max number from this region is written to output image</a:t>
            </a:r>
          </a:p>
        </p:txBody>
      </p:sp>
      <p:sp>
        <p:nvSpPr>
          <p:cNvPr id="6" name="Rectangle 5">
            <a:extLst>
              <a:ext uri="{FF2B5EF4-FFF2-40B4-BE49-F238E27FC236}">
                <a16:creationId xmlns:a16="http://schemas.microsoft.com/office/drawing/2014/main" id="{2CAA4FF2-1F9A-92D0-6DB6-2894F091972A}"/>
              </a:ext>
            </a:extLst>
          </p:cNvPr>
          <p:cNvSpPr/>
          <p:nvPr/>
        </p:nvSpPr>
        <p:spPr>
          <a:xfrm>
            <a:off x="2525923" y="1259914"/>
            <a:ext cx="6747550" cy="707886"/>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Reduces number of parameters</a:t>
            </a:r>
          </a:p>
        </p:txBody>
      </p:sp>
      <p:sp>
        <p:nvSpPr>
          <p:cNvPr id="10" name="Rectangle 9">
            <a:extLst>
              <a:ext uri="{FF2B5EF4-FFF2-40B4-BE49-F238E27FC236}">
                <a16:creationId xmlns:a16="http://schemas.microsoft.com/office/drawing/2014/main" id="{409E819C-CA0F-F8A1-BA00-A9F1F3CC3A16}"/>
              </a:ext>
            </a:extLst>
          </p:cNvPr>
          <p:cNvSpPr/>
          <p:nvPr/>
        </p:nvSpPr>
        <p:spPr>
          <a:xfrm>
            <a:off x="5360106" y="5214562"/>
            <a:ext cx="574439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Reduces overfitting</a:t>
            </a:r>
          </a:p>
        </p:txBody>
      </p:sp>
    </p:spTree>
    <p:extLst>
      <p:ext uri="{BB962C8B-B14F-4D97-AF65-F5344CB8AC3E}">
        <p14:creationId xmlns:p14="http://schemas.microsoft.com/office/powerpoint/2010/main" val="3666930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E13FB-BA42-444D-2A69-63802F8C4D97}"/>
              </a:ext>
            </a:extLst>
          </p:cNvPr>
          <p:cNvSpPr>
            <a:spLocks noGrp="1"/>
          </p:cNvSpPr>
          <p:nvPr>
            <p:ph type="title"/>
          </p:nvPr>
        </p:nvSpPr>
        <p:spPr/>
        <p:txBody>
          <a:bodyPr/>
          <a:lstStyle/>
          <a:p>
            <a:r>
              <a:rPr lang="en-IN" dirty="0"/>
              <a:t>Activation function(feature selection) and pooling(dimension reduction)</a:t>
            </a:r>
          </a:p>
        </p:txBody>
      </p:sp>
      <p:pic>
        <p:nvPicPr>
          <p:cNvPr id="4" name="Picture 3">
            <a:extLst>
              <a:ext uri="{FF2B5EF4-FFF2-40B4-BE49-F238E27FC236}">
                <a16:creationId xmlns:a16="http://schemas.microsoft.com/office/drawing/2014/main" id="{629570AD-6E66-2EB8-2891-01B57A14B05B}"/>
              </a:ext>
            </a:extLst>
          </p:cNvPr>
          <p:cNvPicPr>
            <a:picLocks noChangeAspect="1"/>
          </p:cNvPicPr>
          <p:nvPr/>
        </p:nvPicPr>
        <p:blipFill>
          <a:blip r:embed="rId2"/>
          <a:stretch>
            <a:fillRect/>
          </a:stretch>
        </p:blipFill>
        <p:spPr>
          <a:xfrm>
            <a:off x="1128475" y="2006935"/>
            <a:ext cx="9518504" cy="4172377"/>
          </a:xfrm>
          <a:prstGeom prst="rect">
            <a:avLst/>
          </a:prstGeom>
        </p:spPr>
      </p:pic>
    </p:spTree>
    <p:extLst>
      <p:ext uri="{BB962C8B-B14F-4D97-AF65-F5344CB8AC3E}">
        <p14:creationId xmlns:p14="http://schemas.microsoft.com/office/powerpoint/2010/main" val="391705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ax and average pooling ">
            <a:extLst>
              <a:ext uri="{FF2B5EF4-FFF2-40B4-BE49-F238E27FC236}">
                <a16:creationId xmlns:a16="http://schemas.microsoft.com/office/drawing/2014/main" id="{CC455E8F-798F-EFD0-7DE0-10EA3AC9D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629186"/>
            <a:ext cx="9222105" cy="622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477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F3D6-B579-BAEF-F21D-CC19752E84E4}"/>
              </a:ext>
            </a:extLst>
          </p:cNvPr>
          <p:cNvSpPr>
            <a:spLocks noGrp="1"/>
          </p:cNvSpPr>
          <p:nvPr>
            <p:ph type="title"/>
          </p:nvPr>
        </p:nvSpPr>
        <p:spPr/>
        <p:txBody>
          <a:bodyPr>
            <a:normAutofit fontScale="90000"/>
          </a:bodyPr>
          <a:lstStyle/>
          <a:p>
            <a:r>
              <a:rPr lang="en-US" dirty="0"/>
              <a:t>Convolution, Activation, and Pooling ..... Repeat</a:t>
            </a:r>
            <a:br>
              <a:rPr lang="en-US" dirty="0"/>
            </a:br>
            <a:endParaRPr lang="en-IN" dirty="0"/>
          </a:p>
        </p:txBody>
      </p:sp>
      <p:sp>
        <p:nvSpPr>
          <p:cNvPr id="3" name="Content Placeholder 2">
            <a:extLst>
              <a:ext uri="{FF2B5EF4-FFF2-40B4-BE49-F238E27FC236}">
                <a16:creationId xmlns:a16="http://schemas.microsoft.com/office/drawing/2014/main" id="{3FF3AAA6-C83E-DDCF-F5BE-CEFEC5E11850}"/>
              </a:ext>
            </a:extLst>
          </p:cNvPr>
          <p:cNvSpPr>
            <a:spLocks noGrp="1"/>
          </p:cNvSpPr>
          <p:nvPr>
            <p:ph idx="1"/>
          </p:nvPr>
        </p:nvSpPr>
        <p:spPr/>
        <p:txBody>
          <a:bodyPr/>
          <a:lstStyle/>
          <a:p>
            <a:r>
              <a:rPr lang="en-US" dirty="0"/>
              <a:t>The convolution-pooling process may be repeated several times, producing ever smaller "feature of feature" maps. </a:t>
            </a:r>
          </a:p>
          <a:p>
            <a:r>
              <a:rPr lang="en-US" dirty="0"/>
              <a:t>Pooling is not always performed after each convolution; in some networks several convolutions are performed followed by a pooling step.</a:t>
            </a:r>
            <a:endParaRPr lang="en-IN" dirty="0"/>
          </a:p>
        </p:txBody>
      </p:sp>
    </p:spTree>
    <p:extLst>
      <p:ext uri="{BB962C8B-B14F-4D97-AF65-F5344CB8AC3E}">
        <p14:creationId xmlns:p14="http://schemas.microsoft.com/office/powerpoint/2010/main" val="4058160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47E36F-4A90-4E0E-4CA4-5D5D394393B8}"/>
              </a:ext>
            </a:extLst>
          </p:cNvPr>
          <p:cNvPicPr>
            <a:picLocks noChangeAspect="1"/>
          </p:cNvPicPr>
          <p:nvPr/>
        </p:nvPicPr>
        <p:blipFill>
          <a:blip r:embed="rId2"/>
          <a:stretch>
            <a:fillRect/>
          </a:stretch>
        </p:blipFill>
        <p:spPr>
          <a:xfrm>
            <a:off x="838200" y="585216"/>
            <a:ext cx="11094720" cy="5788680"/>
          </a:xfrm>
          <a:prstGeom prst="rect">
            <a:avLst/>
          </a:prstGeom>
        </p:spPr>
      </p:pic>
    </p:spTree>
    <p:extLst>
      <p:ext uri="{BB962C8B-B14F-4D97-AF65-F5344CB8AC3E}">
        <p14:creationId xmlns:p14="http://schemas.microsoft.com/office/powerpoint/2010/main" val="1746501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7CE4F-0604-29F1-C2BF-1FCAC1241741}"/>
              </a:ext>
            </a:extLst>
          </p:cNvPr>
          <p:cNvSpPr>
            <a:spLocks noGrp="1"/>
          </p:cNvSpPr>
          <p:nvPr>
            <p:ph type="title"/>
          </p:nvPr>
        </p:nvSpPr>
        <p:spPr/>
        <p:txBody>
          <a:bodyPr/>
          <a:lstStyle/>
          <a:p>
            <a:r>
              <a:rPr lang="en-US" dirty="0"/>
              <a:t>Final Processing Steps</a:t>
            </a:r>
            <a:br>
              <a:rPr lang="en-US" dirty="0"/>
            </a:br>
            <a:endParaRPr lang="en-IN" dirty="0"/>
          </a:p>
        </p:txBody>
      </p:sp>
      <p:sp>
        <p:nvSpPr>
          <p:cNvPr id="4" name="Content Placeholder 3">
            <a:extLst>
              <a:ext uri="{FF2B5EF4-FFF2-40B4-BE49-F238E27FC236}">
                <a16:creationId xmlns:a16="http://schemas.microsoft.com/office/drawing/2014/main" id="{673784AD-8987-378C-D37E-4CA678F5C589}"/>
              </a:ext>
            </a:extLst>
          </p:cNvPr>
          <p:cNvSpPr>
            <a:spLocks noGrp="1"/>
          </p:cNvSpPr>
          <p:nvPr>
            <p:ph idx="1"/>
          </p:nvPr>
        </p:nvSpPr>
        <p:spPr/>
        <p:txBody>
          <a:bodyPr>
            <a:normAutofit/>
          </a:bodyPr>
          <a:lstStyle/>
          <a:p>
            <a:r>
              <a:rPr lang="en-US" dirty="0"/>
              <a:t>Many possibilities exist once the multiple convolution-pooling process is complete. </a:t>
            </a:r>
          </a:p>
          <a:p>
            <a:r>
              <a:rPr lang="en-US" dirty="0"/>
              <a:t>One common final stage, known as vectorization or flattening, </a:t>
            </a:r>
          </a:p>
          <a:p>
            <a:r>
              <a:rPr lang="en-US" dirty="0"/>
              <a:t>converts the last 2-dimensional feature maps into a single long chain of numbers (i.e., a "vector"). </a:t>
            </a:r>
          </a:p>
          <a:p>
            <a:r>
              <a:rPr lang="en-US" dirty="0"/>
              <a:t>The vectorized feature maps then serve as inputs into a fully connected neural network whose output can be used to produce a final "decision" (such as tissue segmentation or disease classification). </a:t>
            </a:r>
          </a:p>
          <a:p>
            <a:r>
              <a:rPr lang="en-US" dirty="0"/>
              <a:t> </a:t>
            </a:r>
            <a:endParaRPr lang="en-IN" dirty="0"/>
          </a:p>
        </p:txBody>
      </p:sp>
    </p:spTree>
    <p:extLst>
      <p:ext uri="{BB962C8B-B14F-4D97-AF65-F5344CB8AC3E}">
        <p14:creationId xmlns:p14="http://schemas.microsoft.com/office/powerpoint/2010/main" val="1020350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F6DF3-AAEC-C0EC-EEB7-24B20E46FEE4}"/>
              </a:ext>
            </a:extLst>
          </p:cNvPr>
          <p:cNvSpPr>
            <a:spLocks noGrp="1"/>
          </p:cNvSpPr>
          <p:nvPr>
            <p:ph type="title"/>
          </p:nvPr>
        </p:nvSpPr>
        <p:spPr/>
        <p:txBody>
          <a:bodyPr/>
          <a:lstStyle/>
          <a:p>
            <a:r>
              <a:rPr lang="en-IN" dirty="0"/>
              <a:t>Flattening</a:t>
            </a:r>
          </a:p>
        </p:txBody>
      </p:sp>
      <p:sp>
        <p:nvSpPr>
          <p:cNvPr id="4" name="Content Placeholder 3">
            <a:extLst>
              <a:ext uri="{FF2B5EF4-FFF2-40B4-BE49-F238E27FC236}">
                <a16:creationId xmlns:a16="http://schemas.microsoft.com/office/drawing/2014/main" id="{EE11AFE4-F292-09CC-1679-FAF15278AF73}"/>
              </a:ext>
            </a:extLst>
          </p:cNvPr>
          <p:cNvSpPr>
            <a:spLocks noGrp="1"/>
          </p:cNvSpPr>
          <p:nvPr>
            <p:ph idx="1"/>
          </p:nvPr>
        </p:nvSpPr>
        <p:spPr/>
        <p:txBody>
          <a:bodyPr>
            <a:normAutofit/>
          </a:bodyPr>
          <a:lstStyle/>
          <a:p>
            <a:r>
              <a:rPr lang="en-US" sz="4000" b="0" i="0" dirty="0">
                <a:solidFill>
                  <a:srgbClr val="51565E"/>
                </a:solidFill>
                <a:effectLst/>
                <a:latin typeface="Roboto" panose="02000000000000000000" pitchFamily="2" charset="0"/>
              </a:rPr>
              <a:t>The next step in the process is called flattening. </a:t>
            </a:r>
          </a:p>
          <a:p>
            <a:r>
              <a:rPr lang="en-US" sz="4000" b="0" i="0" dirty="0">
                <a:solidFill>
                  <a:srgbClr val="51565E"/>
                </a:solidFill>
                <a:effectLst/>
                <a:latin typeface="Roboto" panose="02000000000000000000" pitchFamily="2" charset="0"/>
              </a:rPr>
              <a:t>Flattening is used to convert all the resultant 2-Dimensional arrays from pooled feature maps into a single long continuous linear vector.</a:t>
            </a:r>
            <a:endParaRPr lang="en-IN" sz="4000" dirty="0"/>
          </a:p>
        </p:txBody>
      </p:sp>
    </p:spTree>
    <p:extLst>
      <p:ext uri="{BB962C8B-B14F-4D97-AF65-F5344CB8AC3E}">
        <p14:creationId xmlns:p14="http://schemas.microsoft.com/office/powerpoint/2010/main" val="3727406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BD8E-DA90-890D-D37F-DF75CF64D50E}"/>
              </a:ext>
            </a:extLst>
          </p:cNvPr>
          <p:cNvSpPr>
            <a:spLocks noGrp="1"/>
          </p:cNvSpPr>
          <p:nvPr>
            <p:ph type="title"/>
          </p:nvPr>
        </p:nvSpPr>
        <p:spPr/>
        <p:txBody>
          <a:bodyPr/>
          <a:lstStyle/>
          <a:p>
            <a:r>
              <a:rPr lang="en-IN" dirty="0"/>
              <a:t>Neurons</a:t>
            </a:r>
          </a:p>
        </p:txBody>
      </p:sp>
      <p:sp>
        <p:nvSpPr>
          <p:cNvPr id="3" name="Content Placeholder 2">
            <a:extLst>
              <a:ext uri="{FF2B5EF4-FFF2-40B4-BE49-F238E27FC236}">
                <a16:creationId xmlns:a16="http://schemas.microsoft.com/office/drawing/2014/main" id="{BDF93318-0245-4BCB-33A9-9093A4105949}"/>
              </a:ext>
            </a:extLst>
          </p:cNvPr>
          <p:cNvSpPr>
            <a:spLocks noGrp="1"/>
          </p:cNvSpPr>
          <p:nvPr>
            <p:ph sz="half" idx="1"/>
          </p:nvPr>
        </p:nvSpPr>
        <p:spPr>
          <a:xfrm>
            <a:off x="838200" y="1825625"/>
            <a:ext cx="5257800" cy="4351338"/>
          </a:xfrm>
        </p:spPr>
        <p:txBody>
          <a:bodyPr>
            <a:normAutofit/>
          </a:bodyPr>
          <a:lstStyle/>
          <a:p>
            <a:r>
              <a:rPr lang="en-US" dirty="0"/>
              <a:t>The brain consists of hundreds of billions of cells called neurons. </a:t>
            </a:r>
          </a:p>
          <a:p>
            <a:r>
              <a:rPr lang="en-US" dirty="0"/>
              <a:t>These neurons are connected together by synapses which are nothing </a:t>
            </a:r>
          </a:p>
          <a:p>
            <a:r>
              <a:rPr lang="en-US" dirty="0"/>
              <a:t>but the connections across which a neuron can send an impulse to another neuron.</a:t>
            </a:r>
            <a:endParaRPr lang="en-IN" dirty="0"/>
          </a:p>
        </p:txBody>
      </p:sp>
      <p:pic>
        <p:nvPicPr>
          <p:cNvPr id="8" name="Picture 7">
            <a:extLst>
              <a:ext uri="{FF2B5EF4-FFF2-40B4-BE49-F238E27FC236}">
                <a16:creationId xmlns:a16="http://schemas.microsoft.com/office/drawing/2014/main" id="{2C5B94E4-FCDC-2AA0-E2C9-569CE1760E4F}"/>
              </a:ext>
            </a:extLst>
          </p:cNvPr>
          <p:cNvPicPr>
            <a:picLocks noChangeAspect="1"/>
          </p:cNvPicPr>
          <p:nvPr/>
        </p:nvPicPr>
        <p:blipFill>
          <a:blip r:embed="rId2"/>
          <a:stretch>
            <a:fillRect/>
          </a:stretch>
        </p:blipFill>
        <p:spPr>
          <a:xfrm>
            <a:off x="6465536" y="1854818"/>
            <a:ext cx="5328642" cy="2349574"/>
          </a:xfrm>
          <a:prstGeom prst="rect">
            <a:avLst/>
          </a:prstGeom>
        </p:spPr>
      </p:pic>
    </p:spTree>
    <p:extLst>
      <p:ext uri="{BB962C8B-B14F-4D97-AF65-F5344CB8AC3E}">
        <p14:creationId xmlns:p14="http://schemas.microsoft.com/office/powerpoint/2010/main" val="3334003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C140A2-DB9E-ADA2-871E-5848001C00A5}"/>
              </a:ext>
            </a:extLst>
          </p:cNvPr>
          <p:cNvPicPr>
            <a:picLocks noChangeAspect="1"/>
          </p:cNvPicPr>
          <p:nvPr/>
        </p:nvPicPr>
        <p:blipFill>
          <a:blip r:embed="rId2"/>
          <a:stretch>
            <a:fillRect/>
          </a:stretch>
        </p:blipFill>
        <p:spPr>
          <a:xfrm>
            <a:off x="1329070" y="665651"/>
            <a:ext cx="10079665" cy="5843096"/>
          </a:xfrm>
          <a:prstGeom prst="rect">
            <a:avLst/>
          </a:prstGeom>
        </p:spPr>
      </p:pic>
    </p:spTree>
    <p:extLst>
      <p:ext uri="{BB962C8B-B14F-4D97-AF65-F5344CB8AC3E}">
        <p14:creationId xmlns:p14="http://schemas.microsoft.com/office/powerpoint/2010/main" val="237827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CE897C-682B-C5B9-856B-237F859898AE}"/>
              </a:ext>
            </a:extLst>
          </p:cNvPr>
          <p:cNvPicPr>
            <a:picLocks noChangeAspect="1"/>
          </p:cNvPicPr>
          <p:nvPr/>
        </p:nvPicPr>
        <p:blipFill>
          <a:blip r:embed="rId2"/>
          <a:stretch>
            <a:fillRect/>
          </a:stretch>
        </p:blipFill>
        <p:spPr>
          <a:xfrm>
            <a:off x="685800" y="1028860"/>
            <a:ext cx="10820400" cy="4576760"/>
          </a:xfrm>
          <a:prstGeom prst="rect">
            <a:avLst/>
          </a:prstGeom>
        </p:spPr>
      </p:pic>
    </p:spTree>
    <p:extLst>
      <p:ext uri="{BB962C8B-B14F-4D97-AF65-F5344CB8AC3E}">
        <p14:creationId xmlns:p14="http://schemas.microsoft.com/office/powerpoint/2010/main" val="967125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50B9-B420-03C2-895A-687E7F1327D0}"/>
              </a:ext>
            </a:extLst>
          </p:cNvPr>
          <p:cNvSpPr>
            <a:spLocks noGrp="1"/>
          </p:cNvSpPr>
          <p:nvPr>
            <p:ph type="title"/>
          </p:nvPr>
        </p:nvSpPr>
        <p:spPr/>
        <p:txBody>
          <a:bodyPr/>
          <a:lstStyle/>
          <a:p>
            <a:r>
              <a:rPr lang="en-IN" dirty="0"/>
              <a:t>Training from scratch</a:t>
            </a:r>
          </a:p>
        </p:txBody>
      </p:sp>
      <p:pic>
        <p:nvPicPr>
          <p:cNvPr id="6" name="Picture 5">
            <a:extLst>
              <a:ext uri="{FF2B5EF4-FFF2-40B4-BE49-F238E27FC236}">
                <a16:creationId xmlns:a16="http://schemas.microsoft.com/office/drawing/2014/main" id="{EC872C02-6D93-2CAE-F214-0759BFEFAEFE}"/>
              </a:ext>
            </a:extLst>
          </p:cNvPr>
          <p:cNvPicPr>
            <a:picLocks noChangeAspect="1"/>
          </p:cNvPicPr>
          <p:nvPr/>
        </p:nvPicPr>
        <p:blipFill>
          <a:blip r:embed="rId2"/>
          <a:stretch>
            <a:fillRect/>
          </a:stretch>
        </p:blipFill>
        <p:spPr>
          <a:xfrm>
            <a:off x="1330686" y="2317118"/>
            <a:ext cx="9169147" cy="4174374"/>
          </a:xfrm>
          <a:prstGeom prst="rect">
            <a:avLst/>
          </a:prstGeom>
        </p:spPr>
      </p:pic>
    </p:spTree>
    <p:extLst>
      <p:ext uri="{BB962C8B-B14F-4D97-AF65-F5344CB8AC3E}">
        <p14:creationId xmlns:p14="http://schemas.microsoft.com/office/powerpoint/2010/main" val="646437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E4B8-05EB-2C34-172F-CDF114B8B55D}"/>
              </a:ext>
            </a:extLst>
          </p:cNvPr>
          <p:cNvSpPr>
            <a:spLocks noGrp="1"/>
          </p:cNvSpPr>
          <p:nvPr>
            <p:ph type="title"/>
          </p:nvPr>
        </p:nvSpPr>
        <p:spPr/>
        <p:txBody>
          <a:bodyPr/>
          <a:lstStyle/>
          <a:p>
            <a:r>
              <a:rPr lang="en-IN" dirty="0"/>
              <a:t>Transfer learning</a:t>
            </a:r>
          </a:p>
        </p:txBody>
      </p:sp>
      <p:pic>
        <p:nvPicPr>
          <p:cNvPr id="6" name="Picture 5">
            <a:extLst>
              <a:ext uri="{FF2B5EF4-FFF2-40B4-BE49-F238E27FC236}">
                <a16:creationId xmlns:a16="http://schemas.microsoft.com/office/drawing/2014/main" id="{C72EB888-8D9D-342B-2734-4785255E72D6}"/>
              </a:ext>
            </a:extLst>
          </p:cNvPr>
          <p:cNvPicPr>
            <a:picLocks noChangeAspect="1"/>
          </p:cNvPicPr>
          <p:nvPr/>
        </p:nvPicPr>
        <p:blipFill>
          <a:blip r:embed="rId2"/>
          <a:stretch>
            <a:fillRect/>
          </a:stretch>
        </p:blipFill>
        <p:spPr>
          <a:xfrm>
            <a:off x="1510023" y="2122023"/>
            <a:ext cx="9115935" cy="4114490"/>
          </a:xfrm>
          <a:prstGeom prst="rect">
            <a:avLst/>
          </a:prstGeom>
        </p:spPr>
      </p:pic>
    </p:spTree>
    <p:extLst>
      <p:ext uri="{BB962C8B-B14F-4D97-AF65-F5344CB8AC3E}">
        <p14:creationId xmlns:p14="http://schemas.microsoft.com/office/powerpoint/2010/main" val="2896627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E4E684-720A-DC28-292E-14E390594D18}"/>
              </a:ext>
            </a:extLst>
          </p:cNvPr>
          <p:cNvPicPr>
            <a:picLocks noChangeAspect="1"/>
          </p:cNvPicPr>
          <p:nvPr/>
        </p:nvPicPr>
        <p:blipFill>
          <a:blip r:embed="rId2"/>
          <a:stretch>
            <a:fillRect/>
          </a:stretch>
        </p:blipFill>
        <p:spPr>
          <a:xfrm>
            <a:off x="1259746" y="998483"/>
            <a:ext cx="10094054" cy="5363031"/>
          </a:xfrm>
          <a:prstGeom prst="rect">
            <a:avLst/>
          </a:prstGeom>
        </p:spPr>
      </p:pic>
    </p:spTree>
    <p:extLst>
      <p:ext uri="{BB962C8B-B14F-4D97-AF65-F5344CB8AC3E}">
        <p14:creationId xmlns:p14="http://schemas.microsoft.com/office/powerpoint/2010/main" val="1028957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5A8B-D2CE-5BC9-241E-B11CFF64C6E8}"/>
              </a:ext>
            </a:extLst>
          </p:cNvPr>
          <p:cNvSpPr>
            <a:spLocks noGrp="1"/>
          </p:cNvSpPr>
          <p:nvPr>
            <p:ph type="title"/>
          </p:nvPr>
        </p:nvSpPr>
        <p:spPr/>
        <p:txBody>
          <a:bodyPr/>
          <a:lstStyle/>
          <a:p>
            <a:r>
              <a:rPr lang="en-IN" dirty="0"/>
              <a:t>CNN</a:t>
            </a:r>
          </a:p>
        </p:txBody>
      </p:sp>
      <p:pic>
        <p:nvPicPr>
          <p:cNvPr id="6" name="Picture 5">
            <a:extLst>
              <a:ext uri="{FF2B5EF4-FFF2-40B4-BE49-F238E27FC236}">
                <a16:creationId xmlns:a16="http://schemas.microsoft.com/office/drawing/2014/main" id="{56E27FC4-237E-94B5-B263-648FF987DECD}"/>
              </a:ext>
            </a:extLst>
          </p:cNvPr>
          <p:cNvPicPr>
            <a:picLocks noChangeAspect="1"/>
          </p:cNvPicPr>
          <p:nvPr/>
        </p:nvPicPr>
        <p:blipFill>
          <a:blip r:embed="rId2"/>
          <a:stretch>
            <a:fillRect/>
          </a:stretch>
        </p:blipFill>
        <p:spPr>
          <a:xfrm>
            <a:off x="680028" y="2346376"/>
            <a:ext cx="10515599" cy="4146499"/>
          </a:xfrm>
          <a:prstGeom prst="rect">
            <a:avLst/>
          </a:prstGeom>
        </p:spPr>
      </p:pic>
    </p:spTree>
    <p:extLst>
      <p:ext uri="{BB962C8B-B14F-4D97-AF65-F5344CB8AC3E}">
        <p14:creationId xmlns:p14="http://schemas.microsoft.com/office/powerpoint/2010/main" val="925554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8B7C-75BB-9911-E984-F67B743F44B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8047E36F-4A90-4E0E-4CA4-5D5D394393B8}"/>
              </a:ext>
            </a:extLst>
          </p:cNvPr>
          <p:cNvPicPr>
            <a:picLocks noChangeAspect="1"/>
          </p:cNvPicPr>
          <p:nvPr/>
        </p:nvPicPr>
        <p:blipFill>
          <a:blip r:embed="rId2"/>
          <a:stretch>
            <a:fillRect/>
          </a:stretch>
        </p:blipFill>
        <p:spPr>
          <a:xfrm>
            <a:off x="838200" y="1690688"/>
            <a:ext cx="9237858" cy="4683208"/>
          </a:xfrm>
          <a:prstGeom prst="rect">
            <a:avLst/>
          </a:prstGeom>
        </p:spPr>
      </p:pic>
    </p:spTree>
    <p:extLst>
      <p:ext uri="{BB962C8B-B14F-4D97-AF65-F5344CB8AC3E}">
        <p14:creationId xmlns:p14="http://schemas.microsoft.com/office/powerpoint/2010/main" val="1276616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3F467-B5A5-D9C7-A106-73270AACFC1E}"/>
              </a:ext>
            </a:extLst>
          </p:cNvPr>
          <p:cNvPicPr>
            <a:picLocks noChangeAspect="1"/>
          </p:cNvPicPr>
          <p:nvPr/>
        </p:nvPicPr>
        <p:blipFill>
          <a:blip r:embed="rId2"/>
          <a:stretch>
            <a:fillRect/>
          </a:stretch>
        </p:blipFill>
        <p:spPr>
          <a:xfrm>
            <a:off x="1467293" y="863468"/>
            <a:ext cx="9335386" cy="5131064"/>
          </a:xfrm>
          <a:prstGeom prst="rect">
            <a:avLst/>
          </a:prstGeom>
        </p:spPr>
      </p:pic>
    </p:spTree>
    <p:extLst>
      <p:ext uri="{BB962C8B-B14F-4D97-AF65-F5344CB8AC3E}">
        <p14:creationId xmlns:p14="http://schemas.microsoft.com/office/powerpoint/2010/main" val="2881767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50666-7D7D-9414-479D-3D94C0BBF8C3}"/>
              </a:ext>
            </a:extLst>
          </p:cNvPr>
          <p:cNvPicPr>
            <a:picLocks noChangeAspect="1"/>
          </p:cNvPicPr>
          <p:nvPr/>
        </p:nvPicPr>
        <p:blipFill>
          <a:blip r:embed="rId2"/>
          <a:stretch>
            <a:fillRect/>
          </a:stretch>
        </p:blipFill>
        <p:spPr>
          <a:xfrm>
            <a:off x="289394" y="1360967"/>
            <a:ext cx="11385156" cy="4263656"/>
          </a:xfrm>
          <a:prstGeom prst="rect">
            <a:avLst/>
          </a:prstGeom>
        </p:spPr>
      </p:pic>
    </p:spTree>
    <p:extLst>
      <p:ext uri="{BB962C8B-B14F-4D97-AF65-F5344CB8AC3E}">
        <p14:creationId xmlns:p14="http://schemas.microsoft.com/office/powerpoint/2010/main" val="2758395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3CC5-5341-5F28-203F-E642720A8642}"/>
              </a:ext>
            </a:extLst>
          </p:cNvPr>
          <p:cNvSpPr>
            <a:spLocks noGrp="1"/>
          </p:cNvSpPr>
          <p:nvPr>
            <p:ph type="title"/>
          </p:nvPr>
        </p:nvSpPr>
        <p:spPr/>
        <p:txBody>
          <a:bodyPr/>
          <a:lstStyle/>
          <a:p>
            <a:r>
              <a:rPr lang="en-IN" dirty="0" err="1"/>
              <a:t>Maxpooling</a:t>
            </a:r>
            <a:r>
              <a:rPr lang="en-IN" dirty="0"/>
              <a:t> is used to reduce computational cost</a:t>
            </a:r>
          </a:p>
        </p:txBody>
      </p:sp>
      <p:pic>
        <p:nvPicPr>
          <p:cNvPr id="4" name="Picture 3">
            <a:extLst>
              <a:ext uri="{FF2B5EF4-FFF2-40B4-BE49-F238E27FC236}">
                <a16:creationId xmlns:a16="http://schemas.microsoft.com/office/drawing/2014/main" id="{D5243A8B-1647-B30A-C988-EC9F3A847B32}"/>
              </a:ext>
            </a:extLst>
          </p:cNvPr>
          <p:cNvPicPr>
            <a:picLocks noChangeAspect="1"/>
          </p:cNvPicPr>
          <p:nvPr/>
        </p:nvPicPr>
        <p:blipFill>
          <a:blip r:embed="rId2"/>
          <a:stretch>
            <a:fillRect/>
          </a:stretch>
        </p:blipFill>
        <p:spPr>
          <a:xfrm>
            <a:off x="1326905" y="2240386"/>
            <a:ext cx="6177481" cy="3862090"/>
          </a:xfrm>
          <a:prstGeom prst="rect">
            <a:avLst/>
          </a:prstGeom>
        </p:spPr>
      </p:pic>
      <p:sp>
        <p:nvSpPr>
          <p:cNvPr id="5" name="TextBox 4">
            <a:extLst>
              <a:ext uri="{FF2B5EF4-FFF2-40B4-BE49-F238E27FC236}">
                <a16:creationId xmlns:a16="http://schemas.microsoft.com/office/drawing/2014/main" id="{690F78C1-076E-BFF3-2EF5-F0FD3B9E8498}"/>
              </a:ext>
            </a:extLst>
          </p:cNvPr>
          <p:cNvSpPr txBox="1"/>
          <p:nvPr/>
        </p:nvSpPr>
        <p:spPr>
          <a:xfrm>
            <a:off x="8292663" y="2017986"/>
            <a:ext cx="3636578" cy="3108543"/>
          </a:xfrm>
          <a:prstGeom prst="rect">
            <a:avLst/>
          </a:prstGeom>
          <a:noFill/>
        </p:spPr>
        <p:txBody>
          <a:bodyPr wrap="square" rtlCol="0">
            <a:spAutoFit/>
          </a:bodyPr>
          <a:lstStyle/>
          <a:p>
            <a:pPr marL="285750" indent="-285750">
              <a:buFont typeface="Arial" panose="020B0604020202020204" pitchFamily="34" charset="0"/>
              <a:buChar char="•"/>
            </a:pPr>
            <a:r>
              <a:rPr lang="en-IN" sz="2800" dirty="0"/>
              <a:t>2x2 filter is used</a:t>
            </a:r>
          </a:p>
          <a:p>
            <a:pPr marL="285750" indent="-285750">
              <a:buFont typeface="Arial" panose="020B0604020202020204" pitchFamily="34" charset="0"/>
              <a:buChar char="•"/>
            </a:pPr>
            <a:r>
              <a:rPr lang="en-IN" sz="2800" dirty="0"/>
              <a:t>The image is divided into 2x2 square regions</a:t>
            </a:r>
          </a:p>
          <a:p>
            <a:pPr marL="285750" indent="-285750">
              <a:buFont typeface="Arial" panose="020B0604020202020204" pitchFamily="34" charset="0"/>
              <a:buChar char="•"/>
            </a:pPr>
            <a:r>
              <a:rPr lang="en-IN" sz="2800" dirty="0"/>
              <a:t>Max number from this region is written to output image</a:t>
            </a:r>
          </a:p>
        </p:txBody>
      </p:sp>
      <p:sp>
        <p:nvSpPr>
          <p:cNvPr id="6" name="Rectangle 5">
            <a:extLst>
              <a:ext uri="{FF2B5EF4-FFF2-40B4-BE49-F238E27FC236}">
                <a16:creationId xmlns:a16="http://schemas.microsoft.com/office/drawing/2014/main" id="{2CAA4FF2-1F9A-92D0-6DB6-2894F091972A}"/>
              </a:ext>
            </a:extLst>
          </p:cNvPr>
          <p:cNvSpPr/>
          <p:nvPr/>
        </p:nvSpPr>
        <p:spPr>
          <a:xfrm>
            <a:off x="2525923" y="1259914"/>
            <a:ext cx="6747550" cy="707886"/>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Reduces number of parameters</a:t>
            </a:r>
          </a:p>
        </p:txBody>
      </p:sp>
      <p:sp>
        <p:nvSpPr>
          <p:cNvPr id="10" name="Rectangle 9">
            <a:extLst>
              <a:ext uri="{FF2B5EF4-FFF2-40B4-BE49-F238E27FC236}">
                <a16:creationId xmlns:a16="http://schemas.microsoft.com/office/drawing/2014/main" id="{409E819C-CA0F-F8A1-BA00-A9F1F3CC3A16}"/>
              </a:ext>
            </a:extLst>
          </p:cNvPr>
          <p:cNvSpPr/>
          <p:nvPr/>
        </p:nvSpPr>
        <p:spPr>
          <a:xfrm>
            <a:off x="5360106" y="5214562"/>
            <a:ext cx="574439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Reduces overfitting</a:t>
            </a:r>
          </a:p>
        </p:txBody>
      </p:sp>
    </p:spTree>
    <p:extLst>
      <p:ext uri="{BB962C8B-B14F-4D97-AF65-F5344CB8AC3E}">
        <p14:creationId xmlns:p14="http://schemas.microsoft.com/office/powerpoint/2010/main" val="66029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9C6A022-C748-484E-DFF0-39F2CD9B98FD}"/>
              </a:ext>
            </a:extLst>
          </p:cNvPr>
          <p:cNvSpPr>
            <a:spLocks noGrp="1"/>
          </p:cNvSpPr>
          <p:nvPr>
            <p:ph type="title"/>
          </p:nvPr>
        </p:nvSpPr>
        <p:spPr>
          <a:xfrm>
            <a:off x="1028700" y="1967266"/>
            <a:ext cx="2628900" cy="2547257"/>
          </a:xfrm>
          <a:noFill/>
        </p:spPr>
        <p:txBody>
          <a:bodyPr anchor="ctr">
            <a:normAutofit/>
          </a:bodyPr>
          <a:lstStyle/>
          <a:p>
            <a:pPr algn="ctr"/>
            <a:r>
              <a:rPr lang="en-IN" sz="3600" dirty="0">
                <a:solidFill>
                  <a:srgbClr val="FFFFFF"/>
                </a:solidFill>
              </a:rPr>
              <a:t>CNN steps for execution</a:t>
            </a:r>
          </a:p>
        </p:txBody>
      </p:sp>
      <p:pic>
        <p:nvPicPr>
          <p:cNvPr id="8" name="Picture 7">
            <a:extLst>
              <a:ext uri="{FF2B5EF4-FFF2-40B4-BE49-F238E27FC236}">
                <a16:creationId xmlns:a16="http://schemas.microsoft.com/office/drawing/2014/main" id="{631F9BE0-C99E-3930-BB3A-62FADFA95B10}"/>
              </a:ext>
            </a:extLst>
          </p:cNvPr>
          <p:cNvPicPr>
            <a:picLocks noChangeAspect="1"/>
          </p:cNvPicPr>
          <p:nvPr/>
        </p:nvPicPr>
        <p:blipFill>
          <a:blip r:embed="rId2"/>
          <a:stretch>
            <a:fillRect/>
          </a:stretch>
        </p:blipFill>
        <p:spPr>
          <a:xfrm>
            <a:off x="4777316" y="2156454"/>
            <a:ext cx="6780700" cy="2542762"/>
          </a:xfrm>
          <a:prstGeom prst="rect">
            <a:avLst/>
          </a:prstGeom>
        </p:spPr>
      </p:pic>
    </p:spTree>
    <p:extLst>
      <p:ext uri="{BB962C8B-B14F-4D97-AF65-F5344CB8AC3E}">
        <p14:creationId xmlns:p14="http://schemas.microsoft.com/office/powerpoint/2010/main" val="3444847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11988-E4EC-B31C-FD48-033DF6541AB9}"/>
              </a:ext>
            </a:extLst>
          </p:cNvPr>
          <p:cNvSpPr>
            <a:spLocks noGrp="1"/>
          </p:cNvSpPr>
          <p:nvPr>
            <p:ph type="title"/>
          </p:nvPr>
        </p:nvSpPr>
        <p:spPr>
          <a:xfrm>
            <a:off x="635000" y="640823"/>
            <a:ext cx="3418659" cy="5583148"/>
          </a:xfrm>
        </p:spPr>
        <p:txBody>
          <a:bodyPr anchor="ctr">
            <a:normAutofit/>
          </a:bodyPr>
          <a:lstStyle/>
          <a:p>
            <a:r>
              <a:rPr lang="en-US" sz="4200" dirty="0"/>
              <a:t>Data Augmentation</a:t>
            </a:r>
            <a:br>
              <a:rPr lang="en-US" sz="4200" dirty="0"/>
            </a:br>
            <a:endParaRPr lang="en-IN" sz="4200" dirty="0"/>
          </a:p>
        </p:txBody>
      </p:sp>
      <p:graphicFrame>
        <p:nvGraphicFramePr>
          <p:cNvPr id="5" name="Content Placeholder 2">
            <a:extLst>
              <a:ext uri="{FF2B5EF4-FFF2-40B4-BE49-F238E27FC236}">
                <a16:creationId xmlns:a16="http://schemas.microsoft.com/office/drawing/2014/main" id="{7D656C88-2F40-BDF8-C937-76341AD2DBCB}"/>
              </a:ext>
            </a:extLst>
          </p:cNvPr>
          <p:cNvGraphicFramePr>
            <a:graphicFrameLocks noGrp="1"/>
          </p:cNvGraphicFramePr>
          <p:nvPr>
            <p:ph idx="1"/>
          </p:nvPr>
        </p:nvGraphicFramePr>
        <p:xfrm>
          <a:off x="4656488" y="328587"/>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7909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B1CC98-E6AB-536C-8519-BA833B22132B}"/>
              </a:ext>
            </a:extLst>
          </p:cNvPr>
          <p:cNvPicPr>
            <a:picLocks noChangeAspect="1"/>
          </p:cNvPicPr>
          <p:nvPr/>
        </p:nvPicPr>
        <p:blipFill>
          <a:blip r:embed="rId2"/>
          <a:stretch>
            <a:fillRect/>
          </a:stretch>
        </p:blipFill>
        <p:spPr>
          <a:xfrm>
            <a:off x="669073" y="116379"/>
            <a:ext cx="10660565" cy="6507257"/>
          </a:xfrm>
          <a:prstGeom prst="rect">
            <a:avLst/>
          </a:prstGeom>
        </p:spPr>
      </p:pic>
    </p:spTree>
    <p:extLst>
      <p:ext uri="{BB962C8B-B14F-4D97-AF65-F5344CB8AC3E}">
        <p14:creationId xmlns:p14="http://schemas.microsoft.com/office/powerpoint/2010/main" val="3259143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CE08-D146-FD5C-7E38-0612334519EA}"/>
              </a:ext>
            </a:extLst>
          </p:cNvPr>
          <p:cNvSpPr>
            <a:spLocks noGrp="1"/>
          </p:cNvSpPr>
          <p:nvPr>
            <p:ph type="title"/>
          </p:nvPr>
        </p:nvSpPr>
        <p:spPr>
          <a:xfrm>
            <a:off x="635000" y="640823"/>
            <a:ext cx="3418659" cy="5583148"/>
          </a:xfrm>
        </p:spPr>
        <p:txBody>
          <a:bodyPr anchor="ctr">
            <a:normAutofit/>
          </a:bodyPr>
          <a:lstStyle/>
          <a:p>
            <a:r>
              <a:rPr lang="en-US" sz="5000"/>
              <a:t>Handling Overfitting and Underfitting problem</a:t>
            </a:r>
            <a:br>
              <a:rPr lang="en-US" sz="5000"/>
            </a:br>
            <a:endParaRPr lang="en-IN" sz="5000"/>
          </a:p>
        </p:txBody>
      </p:sp>
      <p:graphicFrame>
        <p:nvGraphicFramePr>
          <p:cNvPr id="5" name="Content Placeholder 2">
            <a:extLst>
              <a:ext uri="{FF2B5EF4-FFF2-40B4-BE49-F238E27FC236}">
                <a16:creationId xmlns:a16="http://schemas.microsoft.com/office/drawing/2014/main" id="{FC87881F-FC22-280C-2293-961DA0447F58}"/>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800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E2D31-210B-0B7F-1823-2DF4D23E7371}"/>
              </a:ext>
            </a:extLst>
          </p:cNvPr>
          <p:cNvPicPr>
            <a:picLocks noChangeAspect="1"/>
          </p:cNvPicPr>
          <p:nvPr/>
        </p:nvPicPr>
        <p:blipFill>
          <a:blip r:embed="rId2"/>
          <a:stretch>
            <a:fillRect/>
          </a:stretch>
        </p:blipFill>
        <p:spPr>
          <a:xfrm>
            <a:off x="802888" y="584321"/>
            <a:ext cx="10047249" cy="539969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31081C0-5C17-F65B-2307-81AFEAFF3DAD}"/>
                  </a:ext>
                </a:extLst>
              </p14:cNvPr>
              <p14:cNvContentPartPr/>
              <p14:nvPr/>
            </p14:nvContentPartPr>
            <p14:xfrm>
              <a:off x="950040" y="1381680"/>
              <a:ext cx="9078480" cy="3998160"/>
            </p14:xfrm>
          </p:contentPart>
        </mc:Choice>
        <mc:Fallback xmlns="">
          <p:pic>
            <p:nvPicPr>
              <p:cNvPr id="6" name="Ink 5">
                <a:extLst>
                  <a:ext uri="{FF2B5EF4-FFF2-40B4-BE49-F238E27FC236}">
                    <a16:creationId xmlns:a16="http://schemas.microsoft.com/office/drawing/2014/main" id="{C31081C0-5C17-F65B-2307-81AFEAFF3DAD}"/>
                  </a:ext>
                </a:extLst>
              </p:cNvPr>
              <p:cNvPicPr/>
              <p:nvPr/>
            </p:nvPicPr>
            <p:blipFill>
              <a:blip r:embed="rId4"/>
              <a:stretch>
                <a:fillRect/>
              </a:stretch>
            </p:blipFill>
            <p:spPr>
              <a:xfrm>
                <a:off x="940680" y="1372320"/>
                <a:ext cx="9097200" cy="4016880"/>
              </a:xfrm>
              <a:prstGeom prst="rect">
                <a:avLst/>
              </a:prstGeom>
            </p:spPr>
          </p:pic>
        </mc:Fallback>
      </mc:AlternateContent>
    </p:spTree>
    <p:extLst>
      <p:ext uri="{BB962C8B-B14F-4D97-AF65-F5344CB8AC3E}">
        <p14:creationId xmlns:p14="http://schemas.microsoft.com/office/powerpoint/2010/main" val="4259718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0835C1-F85C-37B6-A2E0-6C597259CD82}"/>
              </a:ext>
            </a:extLst>
          </p:cNvPr>
          <p:cNvPicPr>
            <a:picLocks noChangeAspect="1"/>
          </p:cNvPicPr>
          <p:nvPr/>
        </p:nvPicPr>
        <p:blipFill>
          <a:blip r:embed="rId2"/>
          <a:stretch>
            <a:fillRect/>
          </a:stretch>
        </p:blipFill>
        <p:spPr>
          <a:xfrm>
            <a:off x="713678" y="581879"/>
            <a:ext cx="10950498" cy="579255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CF8C7E3-BA11-9E1A-D8F0-E3622ED3CF04}"/>
                  </a:ext>
                </a:extLst>
              </p14:cNvPr>
              <p14:cNvContentPartPr/>
              <p14:nvPr/>
            </p14:nvContentPartPr>
            <p14:xfrm>
              <a:off x="4533480" y="2718720"/>
              <a:ext cx="386640" cy="2845080"/>
            </p14:xfrm>
          </p:contentPart>
        </mc:Choice>
        <mc:Fallback xmlns="">
          <p:pic>
            <p:nvPicPr>
              <p:cNvPr id="3" name="Ink 2">
                <a:extLst>
                  <a:ext uri="{FF2B5EF4-FFF2-40B4-BE49-F238E27FC236}">
                    <a16:creationId xmlns:a16="http://schemas.microsoft.com/office/drawing/2014/main" id="{ECF8C7E3-BA11-9E1A-D8F0-E3622ED3CF04}"/>
                  </a:ext>
                </a:extLst>
              </p:cNvPr>
              <p:cNvPicPr/>
              <p:nvPr/>
            </p:nvPicPr>
            <p:blipFill>
              <a:blip r:embed="rId4"/>
              <a:stretch>
                <a:fillRect/>
              </a:stretch>
            </p:blipFill>
            <p:spPr>
              <a:xfrm>
                <a:off x="4524120" y="2709360"/>
                <a:ext cx="405360" cy="2863800"/>
              </a:xfrm>
              <a:prstGeom prst="rect">
                <a:avLst/>
              </a:prstGeom>
            </p:spPr>
          </p:pic>
        </mc:Fallback>
      </mc:AlternateContent>
    </p:spTree>
    <p:extLst>
      <p:ext uri="{BB962C8B-B14F-4D97-AF65-F5344CB8AC3E}">
        <p14:creationId xmlns:p14="http://schemas.microsoft.com/office/powerpoint/2010/main" val="470525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3612-E5DE-684C-6A74-B4FFC410EE44}"/>
              </a:ext>
            </a:extLst>
          </p:cNvPr>
          <p:cNvSpPr>
            <a:spLocks noGrp="1"/>
          </p:cNvSpPr>
          <p:nvPr>
            <p:ph type="title"/>
          </p:nvPr>
        </p:nvSpPr>
        <p:spPr>
          <a:xfrm>
            <a:off x="635000" y="640823"/>
            <a:ext cx="3418659" cy="5583148"/>
          </a:xfrm>
        </p:spPr>
        <p:txBody>
          <a:bodyPr anchor="ctr">
            <a:normAutofit/>
          </a:bodyPr>
          <a:lstStyle/>
          <a:p>
            <a:r>
              <a:rPr lang="en-US" sz="5400" b="0" i="0">
                <a:effectLst/>
                <a:latin typeface="Inter"/>
              </a:rPr>
              <a:t>Under-fitting</a:t>
            </a:r>
            <a:br>
              <a:rPr lang="en-US" sz="5400" b="0" i="0">
                <a:effectLst/>
                <a:latin typeface="Inter"/>
              </a:rPr>
            </a:br>
            <a:endParaRPr lang="en-IN" sz="5400"/>
          </a:p>
        </p:txBody>
      </p:sp>
      <p:graphicFrame>
        <p:nvGraphicFramePr>
          <p:cNvPr id="5" name="Content Placeholder 2">
            <a:extLst>
              <a:ext uri="{FF2B5EF4-FFF2-40B4-BE49-F238E27FC236}">
                <a16:creationId xmlns:a16="http://schemas.microsoft.com/office/drawing/2014/main" id="{372A87A9-89BE-A0B4-6E31-205614E53C40}"/>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1628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F318-CC63-345E-68CE-4B6F5EECB8AD}"/>
              </a:ext>
            </a:extLst>
          </p:cNvPr>
          <p:cNvSpPr>
            <a:spLocks noGrp="1"/>
          </p:cNvSpPr>
          <p:nvPr>
            <p:ph type="title"/>
          </p:nvPr>
        </p:nvSpPr>
        <p:spPr/>
        <p:txBody>
          <a:bodyPr/>
          <a:lstStyle/>
          <a:p>
            <a:r>
              <a:rPr lang="en-US" dirty="0"/>
              <a:t>Methods to overcome Over-fitting:</a:t>
            </a:r>
            <a:br>
              <a:rPr lang="en-US" dirty="0"/>
            </a:br>
            <a:endParaRPr lang="en-IN" dirty="0"/>
          </a:p>
        </p:txBody>
      </p:sp>
      <p:sp>
        <p:nvSpPr>
          <p:cNvPr id="3" name="Content Placeholder 2">
            <a:extLst>
              <a:ext uri="{FF2B5EF4-FFF2-40B4-BE49-F238E27FC236}">
                <a16:creationId xmlns:a16="http://schemas.microsoft.com/office/drawing/2014/main" id="{44B78D76-E0E2-9DF9-E471-8B17A5548BE8}"/>
              </a:ext>
            </a:extLst>
          </p:cNvPr>
          <p:cNvSpPr>
            <a:spLocks noGrp="1"/>
          </p:cNvSpPr>
          <p:nvPr>
            <p:ph idx="1"/>
          </p:nvPr>
        </p:nvSpPr>
        <p:spPr/>
        <p:txBody>
          <a:bodyPr/>
          <a:lstStyle/>
          <a:p>
            <a:r>
              <a:rPr lang="en-US" sz="4000" dirty="0"/>
              <a:t>There a couple of ways to overcome over-fitting:</a:t>
            </a:r>
          </a:p>
          <a:p>
            <a:r>
              <a:rPr lang="en-US" sz="4000" dirty="0"/>
              <a:t>1) Use more training data</a:t>
            </a:r>
          </a:p>
          <a:p>
            <a:r>
              <a:rPr lang="en-US" sz="4000" dirty="0"/>
              <a:t>This is the simplest way to overcome over-fitting</a:t>
            </a:r>
          </a:p>
          <a:p>
            <a:r>
              <a:rPr lang="en-US" sz="4000" dirty="0"/>
              <a:t>2 ) Use Data Augmentation</a:t>
            </a:r>
          </a:p>
          <a:p>
            <a:endParaRPr lang="en-IN" dirty="0"/>
          </a:p>
        </p:txBody>
      </p:sp>
    </p:spTree>
    <p:extLst>
      <p:ext uri="{BB962C8B-B14F-4D97-AF65-F5344CB8AC3E}">
        <p14:creationId xmlns:p14="http://schemas.microsoft.com/office/powerpoint/2010/main" val="3720830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37E0-DB7D-522A-63FC-A1FC427CDFA6}"/>
              </a:ext>
            </a:extLst>
          </p:cNvPr>
          <p:cNvSpPr>
            <a:spLocks noGrp="1"/>
          </p:cNvSpPr>
          <p:nvPr>
            <p:ph type="title"/>
          </p:nvPr>
        </p:nvSpPr>
        <p:spPr/>
        <p:txBody>
          <a:bodyPr/>
          <a:lstStyle/>
          <a:p>
            <a:r>
              <a:rPr lang="en-IN" dirty="0"/>
              <a:t>Typical neural network</a:t>
            </a:r>
          </a:p>
        </p:txBody>
      </p:sp>
      <p:pic>
        <p:nvPicPr>
          <p:cNvPr id="6" name="Picture 5">
            <a:extLst>
              <a:ext uri="{FF2B5EF4-FFF2-40B4-BE49-F238E27FC236}">
                <a16:creationId xmlns:a16="http://schemas.microsoft.com/office/drawing/2014/main" id="{E337C624-8A62-EE36-2AA5-1321194A7581}"/>
              </a:ext>
            </a:extLst>
          </p:cNvPr>
          <p:cNvPicPr>
            <a:picLocks noChangeAspect="1"/>
          </p:cNvPicPr>
          <p:nvPr/>
        </p:nvPicPr>
        <p:blipFill>
          <a:blip r:embed="rId2"/>
          <a:stretch>
            <a:fillRect/>
          </a:stretch>
        </p:blipFill>
        <p:spPr>
          <a:xfrm>
            <a:off x="838199" y="1545021"/>
            <a:ext cx="9073056" cy="4723983"/>
          </a:xfrm>
          <a:prstGeom prst="rect">
            <a:avLst/>
          </a:prstGeom>
        </p:spPr>
      </p:pic>
    </p:spTree>
    <p:extLst>
      <p:ext uri="{BB962C8B-B14F-4D97-AF65-F5344CB8AC3E}">
        <p14:creationId xmlns:p14="http://schemas.microsoft.com/office/powerpoint/2010/main" val="774369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6584-2250-F12B-80CB-084F1C91DB58}"/>
              </a:ext>
            </a:extLst>
          </p:cNvPr>
          <p:cNvSpPr>
            <a:spLocks noGrp="1"/>
          </p:cNvSpPr>
          <p:nvPr>
            <p:ph type="title"/>
          </p:nvPr>
        </p:nvSpPr>
        <p:spPr/>
        <p:txBody>
          <a:bodyPr/>
          <a:lstStyle/>
          <a:p>
            <a:r>
              <a:rPr lang="en-IN" dirty="0"/>
              <a:t>Convolutional neural network</a:t>
            </a:r>
          </a:p>
        </p:txBody>
      </p:sp>
      <p:pic>
        <p:nvPicPr>
          <p:cNvPr id="6" name="Picture 5">
            <a:extLst>
              <a:ext uri="{FF2B5EF4-FFF2-40B4-BE49-F238E27FC236}">
                <a16:creationId xmlns:a16="http://schemas.microsoft.com/office/drawing/2014/main" id="{36E332D7-7C0D-4617-B43A-45F7DDF7ADDB}"/>
              </a:ext>
            </a:extLst>
          </p:cNvPr>
          <p:cNvPicPr>
            <a:picLocks noChangeAspect="1"/>
          </p:cNvPicPr>
          <p:nvPr/>
        </p:nvPicPr>
        <p:blipFill>
          <a:blip r:embed="rId2"/>
          <a:stretch>
            <a:fillRect/>
          </a:stretch>
        </p:blipFill>
        <p:spPr>
          <a:xfrm>
            <a:off x="1522315" y="2063679"/>
            <a:ext cx="8575939" cy="3948237"/>
          </a:xfrm>
          <a:prstGeom prst="rect">
            <a:avLst/>
          </a:prstGeom>
        </p:spPr>
      </p:pic>
    </p:spTree>
    <p:extLst>
      <p:ext uri="{BB962C8B-B14F-4D97-AF65-F5344CB8AC3E}">
        <p14:creationId xmlns:p14="http://schemas.microsoft.com/office/powerpoint/2010/main" val="3978430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797D8-FB15-77C9-BE92-E9A4C30A6884}"/>
              </a:ext>
            </a:extLst>
          </p:cNvPr>
          <p:cNvSpPr>
            <a:spLocks noGrp="1"/>
          </p:cNvSpPr>
          <p:nvPr>
            <p:ph type="title"/>
          </p:nvPr>
        </p:nvSpPr>
        <p:spPr/>
        <p:txBody>
          <a:bodyPr/>
          <a:lstStyle/>
          <a:p>
            <a:r>
              <a:rPr lang="en-IN" dirty="0"/>
              <a:t>How CNN recognizes image</a:t>
            </a:r>
          </a:p>
        </p:txBody>
      </p:sp>
      <p:pic>
        <p:nvPicPr>
          <p:cNvPr id="4" name="Picture 3">
            <a:extLst>
              <a:ext uri="{FF2B5EF4-FFF2-40B4-BE49-F238E27FC236}">
                <a16:creationId xmlns:a16="http://schemas.microsoft.com/office/drawing/2014/main" id="{9D3ED96E-3329-BEFD-1035-6EE4649AF1DD}"/>
              </a:ext>
            </a:extLst>
          </p:cNvPr>
          <p:cNvPicPr>
            <a:picLocks noChangeAspect="1"/>
          </p:cNvPicPr>
          <p:nvPr/>
        </p:nvPicPr>
        <p:blipFill>
          <a:blip r:embed="rId2"/>
          <a:stretch>
            <a:fillRect/>
          </a:stretch>
        </p:blipFill>
        <p:spPr>
          <a:xfrm>
            <a:off x="2602699" y="2396506"/>
            <a:ext cx="8106677" cy="3111660"/>
          </a:xfrm>
          <a:prstGeom prst="rect">
            <a:avLst/>
          </a:prstGeom>
        </p:spPr>
      </p:pic>
    </p:spTree>
    <p:extLst>
      <p:ext uri="{BB962C8B-B14F-4D97-AF65-F5344CB8AC3E}">
        <p14:creationId xmlns:p14="http://schemas.microsoft.com/office/powerpoint/2010/main" val="499192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28FF4C-18AB-31B1-E98E-914D5B8D48A6}"/>
              </a:ext>
            </a:extLst>
          </p:cNvPr>
          <p:cNvSpPr>
            <a:spLocks noGrp="1"/>
          </p:cNvSpPr>
          <p:nvPr>
            <p:ph type="title"/>
          </p:nvPr>
        </p:nvSpPr>
        <p:spPr/>
        <p:txBody>
          <a:bodyPr/>
          <a:lstStyle/>
          <a:p>
            <a:r>
              <a:rPr lang="en-US" b="0" i="0" dirty="0">
                <a:solidFill>
                  <a:srgbClr val="272C37"/>
                </a:solidFill>
                <a:effectLst/>
                <a:latin typeface="Roboto" panose="02000000000000000000" pitchFamily="2" charset="0"/>
              </a:rPr>
              <a:t>Layers in a Convolutional Neural Network</a:t>
            </a:r>
            <a:br>
              <a:rPr lang="en-US" b="0" i="0" dirty="0">
                <a:solidFill>
                  <a:srgbClr val="272C37"/>
                </a:solidFill>
                <a:effectLst/>
                <a:latin typeface="Roboto" panose="02000000000000000000" pitchFamily="2" charset="0"/>
              </a:rPr>
            </a:br>
            <a:endParaRPr lang="en-IN" dirty="0"/>
          </a:p>
        </p:txBody>
      </p:sp>
      <p:sp>
        <p:nvSpPr>
          <p:cNvPr id="4" name="Content Placeholder 3">
            <a:extLst>
              <a:ext uri="{FF2B5EF4-FFF2-40B4-BE49-F238E27FC236}">
                <a16:creationId xmlns:a16="http://schemas.microsoft.com/office/drawing/2014/main" id="{42D3C976-3350-A82B-72D2-FDDFAE3C74D9}"/>
              </a:ext>
            </a:extLst>
          </p:cNvPr>
          <p:cNvSpPr>
            <a:spLocks noGrp="1"/>
          </p:cNvSpPr>
          <p:nvPr>
            <p:ph idx="1"/>
          </p:nvPr>
        </p:nvSpPr>
        <p:spPr/>
        <p:txBody>
          <a:bodyPr/>
          <a:lstStyle/>
          <a:p>
            <a:pPr algn="l"/>
            <a:r>
              <a:rPr lang="en-US" b="0" i="0" dirty="0">
                <a:solidFill>
                  <a:srgbClr val="51565E"/>
                </a:solidFill>
                <a:effectLst/>
                <a:latin typeface="Roboto" panose="02000000000000000000" pitchFamily="2" charset="0"/>
              </a:rPr>
              <a:t>A convolution neural network has multiple hidden layers that help in extracting information from an image. The four important layers in CNN are:</a:t>
            </a:r>
          </a:p>
          <a:p>
            <a:pPr algn="l">
              <a:buFont typeface="+mj-lt"/>
              <a:buAutoNum type="arabicPeriod"/>
            </a:pPr>
            <a:r>
              <a:rPr lang="en-US" b="0" i="0" dirty="0">
                <a:solidFill>
                  <a:srgbClr val="51565E"/>
                </a:solidFill>
                <a:effectLst/>
                <a:latin typeface="Roboto" panose="02000000000000000000" pitchFamily="2" charset="0"/>
              </a:rPr>
              <a:t>Convolution layer</a:t>
            </a:r>
          </a:p>
          <a:p>
            <a:pPr algn="l">
              <a:buFont typeface="+mj-lt"/>
              <a:buAutoNum type="arabicPeriod"/>
            </a:pPr>
            <a:r>
              <a:rPr lang="en-US" b="0" i="0" dirty="0" err="1">
                <a:solidFill>
                  <a:srgbClr val="51565E"/>
                </a:solidFill>
                <a:effectLst/>
                <a:latin typeface="Roboto" panose="02000000000000000000" pitchFamily="2" charset="0"/>
              </a:rPr>
              <a:t>ReLU</a:t>
            </a:r>
            <a:r>
              <a:rPr lang="en-US" b="0" i="0" dirty="0">
                <a:solidFill>
                  <a:srgbClr val="51565E"/>
                </a:solidFill>
                <a:effectLst/>
                <a:latin typeface="Roboto" panose="02000000000000000000" pitchFamily="2" charset="0"/>
              </a:rPr>
              <a:t> layer</a:t>
            </a:r>
          </a:p>
          <a:p>
            <a:pPr algn="l">
              <a:buFont typeface="+mj-lt"/>
              <a:buAutoNum type="arabicPeriod"/>
            </a:pPr>
            <a:r>
              <a:rPr lang="en-US" b="0" i="0" dirty="0">
                <a:solidFill>
                  <a:srgbClr val="51565E"/>
                </a:solidFill>
                <a:effectLst/>
                <a:latin typeface="Roboto" panose="02000000000000000000" pitchFamily="2" charset="0"/>
              </a:rPr>
              <a:t>Pooling layer</a:t>
            </a:r>
          </a:p>
          <a:p>
            <a:pPr algn="l">
              <a:buFont typeface="+mj-lt"/>
              <a:buAutoNum type="arabicPeriod"/>
            </a:pPr>
            <a:r>
              <a:rPr lang="en-US" b="0" i="0" dirty="0">
                <a:solidFill>
                  <a:srgbClr val="51565E"/>
                </a:solidFill>
                <a:effectLst/>
                <a:latin typeface="Roboto" panose="02000000000000000000" pitchFamily="2" charset="0"/>
              </a:rPr>
              <a:t>Fully connected layer</a:t>
            </a:r>
          </a:p>
          <a:p>
            <a:endParaRPr lang="en-IN" dirty="0"/>
          </a:p>
        </p:txBody>
      </p:sp>
    </p:spTree>
    <p:extLst>
      <p:ext uri="{BB962C8B-B14F-4D97-AF65-F5344CB8AC3E}">
        <p14:creationId xmlns:p14="http://schemas.microsoft.com/office/powerpoint/2010/main" val="4044522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13748</TotalTime>
  <Words>1449</Words>
  <Application>Microsoft Office PowerPoint</Application>
  <PresentationFormat>Widescreen</PresentationFormat>
  <Paragraphs>137</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Calibri Light</vt:lpstr>
      <vt:lpstr>Inter</vt:lpstr>
      <vt:lpstr>Nunito</vt:lpstr>
      <vt:lpstr>Roboto</vt:lpstr>
      <vt:lpstr>Source Sans Pro</vt:lpstr>
      <vt:lpstr>Office Theme</vt:lpstr>
      <vt:lpstr>Convolutional Neural Network</vt:lpstr>
      <vt:lpstr>CNN</vt:lpstr>
      <vt:lpstr>PowerPoint Presentation</vt:lpstr>
      <vt:lpstr>Neurons</vt:lpstr>
      <vt:lpstr>CNN steps for execution</vt:lpstr>
      <vt:lpstr>Typical neural network</vt:lpstr>
      <vt:lpstr>Convolutional neural network</vt:lpstr>
      <vt:lpstr>How CNN recognizes image</vt:lpstr>
      <vt:lpstr>Layers in a Convolutional Neural Network </vt:lpstr>
      <vt:lpstr>PowerPoint Presentation</vt:lpstr>
      <vt:lpstr>Sliding window filter</vt:lpstr>
      <vt:lpstr>convolution</vt:lpstr>
      <vt:lpstr>Convolution Layer </vt:lpstr>
      <vt:lpstr>PowerPoint Presentation</vt:lpstr>
      <vt:lpstr>PowerPoint Presentation</vt:lpstr>
      <vt:lpstr>Kernel operation for grayscale images</vt:lpstr>
      <vt:lpstr>Vertical edge detection example</vt:lpstr>
      <vt:lpstr>Convolve the image with a 3x3 filter</vt:lpstr>
      <vt:lpstr>Output feature map</vt:lpstr>
      <vt:lpstr>Vertical and horizontal edge detection</vt:lpstr>
      <vt:lpstr>Activation functions in CNN</vt:lpstr>
      <vt:lpstr>WHAT IS THE RELU ACTIVATION FUNCTION? </vt:lpstr>
      <vt:lpstr>RELU</vt:lpstr>
      <vt:lpstr>What is vanishing gradient problem?</vt:lpstr>
      <vt:lpstr>Activation function(feature selection) and pooling(dimension reduction)</vt:lpstr>
      <vt:lpstr>When to apply activation functions</vt:lpstr>
      <vt:lpstr>WHAT IS THE RELU ACTIVATION FUNCTION? </vt:lpstr>
      <vt:lpstr>RELU</vt:lpstr>
      <vt:lpstr> Sigmoid Function   </vt:lpstr>
      <vt:lpstr>Softmax Function </vt:lpstr>
      <vt:lpstr>Pooling (Downsampling) </vt:lpstr>
      <vt:lpstr>PowerPoint Presentation</vt:lpstr>
      <vt:lpstr>Maxpooling is used to reduce computational cost</vt:lpstr>
      <vt:lpstr>Activation function(feature selection) and pooling(dimension reduction)</vt:lpstr>
      <vt:lpstr>PowerPoint Presentation</vt:lpstr>
      <vt:lpstr>Convolution, Activation, and Pooling ..... Repeat </vt:lpstr>
      <vt:lpstr>PowerPoint Presentation</vt:lpstr>
      <vt:lpstr>Final Processing Steps </vt:lpstr>
      <vt:lpstr>Flattening</vt:lpstr>
      <vt:lpstr>PowerPoint Presentation</vt:lpstr>
      <vt:lpstr>PowerPoint Presentation</vt:lpstr>
      <vt:lpstr>Training from scratch</vt:lpstr>
      <vt:lpstr>Transfer learning</vt:lpstr>
      <vt:lpstr>PowerPoint Presentation</vt:lpstr>
      <vt:lpstr>CNN</vt:lpstr>
      <vt:lpstr>PowerPoint Presentation</vt:lpstr>
      <vt:lpstr>PowerPoint Presentation</vt:lpstr>
      <vt:lpstr>PowerPoint Presentation</vt:lpstr>
      <vt:lpstr>Maxpooling is used to reduce computational cost</vt:lpstr>
      <vt:lpstr>Data Augmentation </vt:lpstr>
      <vt:lpstr>PowerPoint Presentation</vt:lpstr>
      <vt:lpstr>Handling Overfitting and Underfitting problem </vt:lpstr>
      <vt:lpstr>PowerPoint Presentation</vt:lpstr>
      <vt:lpstr>PowerPoint Presentation</vt:lpstr>
      <vt:lpstr>Under-fitting </vt:lpstr>
      <vt:lpstr>Methods to overcome Over-fitting: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dc:title>
  <dc:creator>indrani sen</dc:creator>
  <cp:lastModifiedBy>indrani sen</cp:lastModifiedBy>
  <cp:revision>30</cp:revision>
  <dcterms:created xsi:type="dcterms:W3CDTF">2023-07-27T17:08:53Z</dcterms:created>
  <dcterms:modified xsi:type="dcterms:W3CDTF">2025-05-25T02:47:27Z</dcterms:modified>
</cp:coreProperties>
</file>